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007578969" r:id="rId2"/>
    <p:sldId id="2007578975" r:id="rId3"/>
    <p:sldId id="2007578978" r:id="rId4"/>
    <p:sldId id="2007578979" r:id="rId5"/>
    <p:sldId id="2007578976" r:id="rId6"/>
    <p:sldId id="2007578977" r:id="rId7"/>
    <p:sldId id="2007578971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9F6"/>
    <a:srgbClr val="FF9933"/>
    <a:srgbClr val="0072FF"/>
    <a:srgbClr val="3745FF"/>
    <a:srgbClr val="AAB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9B68-064C-436C-BE1D-4B2186AC326A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447C0-C01D-410C-8920-6C25F12D75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2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24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605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AD480-9F70-C24E-DB6D-09CBADA92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0EDEC8-843B-F24A-5004-29D6D8247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2B4BB7-09C4-E81C-F2A8-69E468567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C30233E9-0CF8-FD14-D7DE-C7A1E1169A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5F54FB-60E6-B197-B801-E95E5743EF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4DC6F4-F133-618A-CB3B-190C01E10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769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F14B-F3C2-6DFE-43A0-64E9C48C9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54A891-D2F5-5640-5C44-B80BF344C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EC5907-1702-54D8-67E1-822A1D3AD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>
            <a:extLst>
              <a:ext uri="{FF2B5EF4-FFF2-40B4-BE49-F238E27FC236}">
                <a16:creationId xmlns:a16="http://schemas.microsoft.com/office/drawing/2014/main" id="{0809B4D1-B457-6111-9B72-A42259D0AB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9130BC-2F7F-17F7-0E67-ECF0832F24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06E1B6-452D-C435-6C21-C81FAC53D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6859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681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D6451-B67D-7842-9CA8-F1E94BFC1CB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765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94E9C-9721-1396-B1AC-C9929EC76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E9A9EDE-293D-7FB7-BC62-5ABFDF2EC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197319-22B1-51A4-0249-1100EFF88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A06F8F-259D-1DB3-B814-8FDF1F64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98B098-5D9B-9060-7EA4-F1B4B863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5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A3E9CD-92AA-6128-D4A0-118C61C5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D00B4D-D9D6-7542-6FF5-C759AFFA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122B70-1AA6-AC32-44E7-CCBDFC78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C5E0E9-BDCC-3FF5-61A8-CE010ED5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62C295-32A1-E78D-FFCE-C19DB568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4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B6852F-35B7-E8D4-8C1A-F5C7576F2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CC490E-BCCC-5FBE-BC8D-83B5A89E8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E20D05-C48E-03BB-738C-82E1CA70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19AB84-5A7F-7E61-5A49-952A18683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22D08-06F0-295D-FB76-BB430C93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42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D97B55-CAD0-400B-86EE-332D2CADED32}"/>
              </a:ext>
            </a:extLst>
          </p:cNvPr>
          <p:cNvSpPr/>
          <p:nvPr userDrawn="1"/>
        </p:nvSpPr>
        <p:spPr>
          <a:xfrm>
            <a:off x="526473" y="472814"/>
            <a:ext cx="11139054" cy="598366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A2B24D-75EC-4CF4-A18D-DBE920FE74C5}"/>
              </a:ext>
            </a:extLst>
          </p:cNvPr>
          <p:cNvSpPr/>
          <p:nvPr userDrawn="1"/>
        </p:nvSpPr>
        <p:spPr>
          <a:xfrm>
            <a:off x="0" y="1"/>
            <a:ext cx="559375" cy="496388"/>
          </a:xfrm>
          <a:prstGeom prst="rect">
            <a:avLst/>
          </a:prstGeom>
          <a:solidFill>
            <a:srgbClr val="007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8C7110-2643-41B3-9994-3FE3F8B7244B}"/>
              </a:ext>
            </a:extLst>
          </p:cNvPr>
          <p:cNvSpPr txBox="1"/>
          <p:nvPr userDrawn="1"/>
        </p:nvSpPr>
        <p:spPr>
          <a:xfrm>
            <a:off x="11334347" y="6561280"/>
            <a:ext cx="3962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OPPOSans B" pitchFamily="18" charset="-122"/>
                <a:ea typeface="OPPOSans B" pitchFamily="18" charset="-122"/>
                <a:cs typeface="OPPOSans B" pitchFamily="18" charset="-122"/>
              </a:rPr>
              <a:t>2024</a:t>
            </a:r>
            <a:endParaRPr lang="zh-CN" altLang="en-US" sz="700" kern="1200" dirty="0">
              <a:solidFill>
                <a:schemeClr val="tx1">
                  <a:lumMod val="95000"/>
                  <a:lumOff val="5000"/>
                </a:schemeClr>
              </a:solidFill>
              <a:latin typeface="OPPOSans B" pitchFamily="18" charset="-122"/>
              <a:ea typeface="OPPOSans B" pitchFamily="18" charset="-122"/>
              <a:cs typeface="OPPOSans B" pitchFamily="18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7BC5FB1-00CB-4C68-BEF8-03938FC1DF06}"/>
              </a:ext>
            </a:extLst>
          </p:cNvPr>
          <p:cNvSpPr/>
          <p:nvPr userDrawn="1"/>
        </p:nvSpPr>
        <p:spPr>
          <a:xfrm>
            <a:off x="10671444" y="6646143"/>
            <a:ext cx="56489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DC746E-573C-2E14-A0B4-83A1E4CB5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6" y="64191"/>
            <a:ext cx="335893" cy="3377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F6E690-812C-3A57-B477-A2A8B2CB1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62" y="6563081"/>
            <a:ext cx="516871" cy="14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3840">
          <p15:clr>
            <a:srgbClr val="FBAE40"/>
          </p15:clr>
        </p15:guide>
        <p15:guide id="3" pos="7471">
          <p15:clr>
            <a:srgbClr val="FBAE40"/>
          </p15:clr>
        </p15:guide>
        <p15:guide id="4" orient="horz" pos="20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C65C5-D815-65B2-8CD9-C1664515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00A2FE-37F4-27E1-28CB-C75142AB5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60DEB5-5646-2EA7-7B7E-239A565C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FCD985-AC04-BC29-B988-3912E9A1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85750E-9FD0-AEAC-87DE-1FA709A8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68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DD9CF-48A2-0342-6324-AA0D30B6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B8C3D0-EC7E-DF75-C93F-27DA787F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51BD6D-BC61-53E9-D504-C97858E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4BD886-864A-EF39-45AE-321194AB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E4A4A6-CEB2-0904-CADB-8724E618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80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8DBE0-A109-79FD-E9CA-BF9B75DC4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7AE199-74D5-B8EF-D063-E334301FA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650F40-CE6D-5C5C-83D0-CA30DA802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F54078-3B07-CDBE-9277-6654BCC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F06680-ABF4-7231-68CC-23829D9E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69AB8A-EB5C-7350-B0D2-A641D045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06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091A4C-AFC9-9BA9-06AF-6756D6CC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CF7D51-01F3-4DB1-0C5B-523991F20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E670D9-9F07-5E5C-CD9F-091394B94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838DC40-D104-BD03-B855-60253AFAB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A82CDF-D4F5-DA59-1438-1225D347D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919B154-BEDB-148D-501D-A46A40CD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D7D851-412A-1515-A579-9164D9F5A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3B9898-DB33-8C88-655E-4671D019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48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867D16-1309-CBEF-0725-3DEBBC03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B3BEC7E-29B6-FF97-3202-352C47AF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083B1B-BDA3-44C4-9BF5-F6A3CEE8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9F1F79D-2E38-A3C3-36D4-7E79A586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21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341F490-10E8-3E93-7D26-19A86621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C36F97-2065-ECC3-2E80-B91D14F7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C1686-0A27-2ED4-9170-00A5F1E7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30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1E8379-A1E9-601F-19BD-4693E290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245518-0D39-DF41-CC16-89C1C548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838216-0A8D-9CEA-0861-D68C85BEB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9ABCD6-5104-97BD-67CA-04020A7C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7CC10E-DE98-5F9D-5A79-A4CAF841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CEE571-EB27-0321-290E-E864E5A2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18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8119BB-E38E-1489-8C35-47E3BB11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A00BF15-9145-0820-57F4-D4DF0BBC0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112DC1-6053-AC4A-3821-F66E79E5B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813492-C387-E1F9-C27F-C9AFEEC3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71A959-2D64-AE15-E99E-4FFEB2D0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CA68C2-6AD8-E7C6-EF18-77D7A174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01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24772D7-A1F0-5B7C-853E-CE9036FF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520057-BAB9-0EAC-AFEA-2BEDB732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E5B28-33F4-DFA1-39CF-E158BA03E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30224E-F471-5C01-CCC3-2E450CA12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59A2E8-0606-E5E9-5D31-82FB17754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E97FA9-271D-4781-B912-614A4E8917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0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E505D0D6-B56B-D912-4CC9-C8F00573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68" y="2464204"/>
            <a:ext cx="4783230" cy="830997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zh-CN" sz="4800" b="1" dirty="0"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PUDU MT1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67B62E-7407-F109-CB85-A2713BC21E9B}"/>
              </a:ext>
            </a:extLst>
          </p:cNvPr>
          <p:cNvSpPr txBox="1"/>
          <p:nvPr/>
        </p:nvSpPr>
        <p:spPr>
          <a:xfrm>
            <a:off x="6373867" y="3901353"/>
            <a:ext cx="462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584200" hangingPunct="0">
              <a:defRPr kumimoji="1" sz="2400" b="1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defRPr>
            </a:lvl1pPr>
          </a:lstStyle>
          <a:p>
            <a:r>
              <a:rPr lang="zh-CN" altLang="en-US" sz="3600" dirty="0">
                <a:solidFill>
                  <a:schemeClr val="tx1"/>
                </a:solidFill>
              </a:rPr>
              <a:t>重尘场景维护指南</a:t>
            </a:r>
          </a:p>
        </p:txBody>
      </p:sp>
      <p:pic>
        <p:nvPicPr>
          <p:cNvPr id="11" name="图片 10" descr="图片包含 黑暗, 男人, 小, 西装&#10;&#10;描述已自动生成">
            <a:extLst>
              <a:ext uri="{FF2B5EF4-FFF2-40B4-BE49-F238E27FC236}">
                <a16:creationId xmlns:a16="http://schemas.microsoft.com/office/drawing/2014/main" id="{984CEDDC-517E-10DD-A648-0C2F3017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08" y="1307048"/>
            <a:ext cx="7215398" cy="45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8AF195-80C8-D195-8E10-FAA8D052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59" y="730887"/>
            <a:ext cx="251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en-US" sz="2400" b="1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日常保养</a:t>
            </a:r>
            <a:endParaRPr kumimoji="1" lang="zh-CN" altLang="zh-CN" sz="2400" b="1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DAE94AF0-EA0C-7C3E-3934-01B01B14BB87}"/>
              </a:ext>
            </a:extLst>
          </p:cNvPr>
          <p:cNvSpPr/>
          <p:nvPr/>
        </p:nvSpPr>
        <p:spPr>
          <a:xfrm>
            <a:off x="1895964" y="1561117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电极片清洁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8A20FC8-8619-CF15-1D0F-1150A6757D94}"/>
              </a:ext>
            </a:extLst>
          </p:cNvPr>
          <p:cNvSpPr txBox="1"/>
          <p:nvPr/>
        </p:nvSpPr>
        <p:spPr>
          <a:xfrm>
            <a:off x="2244868" y="2331500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84C3DCD-63B2-2F60-E332-59190F05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23" y="3010317"/>
            <a:ext cx="4498058" cy="261383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2DB0E3-162C-F3EB-27AC-26AC9ED1B81B}"/>
              </a:ext>
            </a:extLst>
          </p:cNvPr>
          <p:cNvSpPr/>
          <p:nvPr/>
        </p:nvSpPr>
        <p:spPr>
          <a:xfrm>
            <a:off x="5020510" y="1015905"/>
            <a:ext cx="6584731" cy="1994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在</a:t>
            </a:r>
            <a:r>
              <a:rPr lang="zh-CN" altLang="en-US" dirty="0">
                <a:solidFill>
                  <a:srgbClr val="FF0000"/>
                </a:solidFill>
              </a:rPr>
              <a:t>重尘</a:t>
            </a:r>
            <a:r>
              <a:rPr lang="zh-CN" altLang="en-US" dirty="0">
                <a:solidFill>
                  <a:schemeClr val="tx1"/>
                </a:solidFill>
              </a:rPr>
              <a:t>场景下，清洁机器电极片是一项很重要的维护工作，在工作过程中，电极片会附着灰尘，导致自动上桩充电时，压差过大，进而引起充电失败，所以电极片的维护是十分必要的，维护时需使用干燥的毛巾或纸巾擦掉表面灰尘即可。</a:t>
            </a:r>
          </a:p>
        </p:txBody>
      </p:sp>
      <p:pic>
        <p:nvPicPr>
          <p:cNvPr id="14" name="图片 13" descr="文本&#10;&#10;AI 生成的内容可能不正确。">
            <a:extLst>
              <a:ext uri="{FF2B5EF4-FFF2-40B4-BE49-F238E27FC236}">
                <a16:creationId xmlns:a16="http://schemas.microsoft.com/office/drawing/2014/main" id="{575AE75D-146C-A1DB-75ED-E02B1D577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66" y="3028372"/>
            <a:ext cx="2659215" cy="199441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DFB35E4-DEFA-FEF2-DCCF-D1C33B7F6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340" y="3028372"/>
            <a:ext cx="1430249" cy="199441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1B43F336-2CE3-8EC9-8EBD-F6CAA605869F}"/>
              </a:ext>
            </a:extLst>
          </p:cNvPr>
          <p:cNvSpPr/>
          <p:nvPr/>
        </p:nvSpPr>
        <p:spPr>
          <a:xfrm>
            <a:off x="5791766" y="5311541"/>
            <a:ext cx="2531224" cy="577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清洁到电极片表面无灰尘即可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EC77B8C-3C19-890C-4212-B8A39FD400BA}"/>
              </a:ext>
            </a:extLst>
          </p:cNvPr>
          <p:cNvSpPr/>
          <p:nvPr/>
        </p:nvSpPr>
        <p:spPr>
          <a:xfrm>
            <a:off x="8936853" y="5311541"/>
            <a:ext cx="2531224" cy="577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充电桩电极片表面灰尘也需进行日常维护</a:t>
            </a:r>
          </a:p>
        </p:txBody>
      </p:sp>
    </p:spTree>
    <p:extLst>
      <p:ext uri="{BB962C8B-B14F-4D97-AF65-F5344CB8AC3E}">
        <p14:creationId xmlns:p14="http://schemas.microsoft.com/office/powerpoint/2010/main" val="341284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140D4-91AC-15F7-B7CE-330D85B8D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亮着的手机&#10;&#10;AI 生成的内容可能不正确。">
            <a:extLst>
              <a:ext uri="{FF2B5EF4-FFF2-40B4-BE49-F238E27FC236}">
                <a16:creationId xmlns:a16="http://schemas.microsoft.com/office/drawing/2014/main" id="{0A184C06-2BEE-CC0F-F21B-798940163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64" y="1725689"/>
            <a:ext cx="5165987" cy="323008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0D919F4-A690-12FC-A53E-8B309E382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59" y="730887"/>
            <a:ext cx="251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en-US" sz="2400" b="1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日常保养</a:t>
            </a:r>
            <a:endParaRPr kumimoji="1" lang="zh-CN" altLang="zh-CN" sz="2400" b="1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12" name="流程图: 终止 11">
            <a:extLst>
              <a:ext uri="{FF2B5EF4-FFF2-40B4-BE49-F238E27FC236}">
                <a16:creationId xmlns:a16="http://schemas.microsoft.com/office/drawing/2014/main" id="{03525211-D768-9821-3995-F38F58F16234}"/>
              </a:ext>
            </a:extLst>
          </p:cNvPr>
          <p:cNvSpPr/>
          <p:nvPr/>
        </p:nvSpPr>
        <p:spPr>
          <a:xfrm>
            <a:off x="4780677" y="901271"/>
            <a:ext cx="2630646" cy="605833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传感器清洁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470E0C8-9110-D6DE-F5EF-C8E459FAA560}"/>
              </a:ext>
            </a:extLst>
          </p:cNvPr>
          <p:cNvSpPr txBox="1"/>
          <p:nvPr/>
        </p:nvSpPr>
        <p:spPr>
          <a:xfrm>
            <a:off x="2757133" y="5620986"/>
            <a:ext cx="8305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28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需要对各个传感器进行擦拭清洁避免灰尘干扰</a:t>
            </a:r>
            <a:endParaRPr kumimoji="1" lang="zh-CN" altLang="zh-CN" sz="28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D5A85E1-BB8D-296A-4142-985003DDDC77}"/>
              </a:ext>
            </a:extLst>
          </p:cNvPr>
          <p:cNvSpPr txBox="1"/>
          <p:nvPr/>
        </p:nvSpPr>
        <p:spPr>
          <a:xfrm>
            <a:off x="5731958" y="1587190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  <p:pic>
        <p:nvPicPr>
          <p:cNvPr id="8" name="图片 7" descr="图片包含 室内, 物体, 黑暗, 桌子&#10;&#10;AI 生成的内容可能不正确。">
            <a:extLst>
              <a:ext uri="{FF2B5EF4-FFF2-40B4-BE49-F238E27FC236}">
                <a16:creationId xmlns:a16="http://schemas.microsoft.com/office/drawing/2014/main" id="{4F4F5063-D1FC-ADED-13E1-56556FD6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302" y="1197640"/>
            <a:ext cx="6666957" cy="416684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B6B4828-ED62-B497-E93D-33475EB44707}"/>
              </a:ext>
            </a:extLst>
          </p:cNvPr>
          <p:cNvSpPr/>
          <p:nvPr/>
        </p:nvSpPr>
        <p:spPr>
          <a:xfrm>
            <a:off x="1663789" y="2322983"/>
            <a:ext cx="850900" cy="66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6B7CE57-4150-2546-BD5C-731E2A74BA66}"/>
              </a:ext>
            </a:extLst>
          </p:cNvPr>
          <p:cNvSpPr/>
          <p:nvPr/>
        </p:nvSpPr>
        <p:spPr>
          <a:xfrm>
            <a:off x="2625381" y="3171085"/>
            <a:ext cx="263504" cy="33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30C2FE6-21F1-587D-93EF-48FE8758B6CE}"/>
              </a:ext>
            </a:extLst>
          </p:cNvPr>
          <p:cNvSpPr/>
          <p:nvPr/>
        </p:nvSpPr>
        <p:spPr>
          <a:xfrm>
            <a:off x="1132034" y="3173751"/>
            <a:ext cx="263504" cy="33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4A79F5D-D6C3-455C-4386-CF2489DCB46B}"/>
              </a:ext>
            </a:extLst>
          </p:cNvPr>
          <p:cNvSpPr/>
          <p:nvPr/>
        </p:nvSpPr>
        <p:spPr>
          <a:xfrm>
            <a:off x="1044191" y="4570752"/>
            <a:ext cx="266993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向下</a:t>
            </a:r>
            <a:r>
              <a:rPr lang="en-US" altLang="zh-CN" dirty="0">
                <a:solidFill>
                  <a:schemeClr val="tx1"/>
                </a:solidFill>
              </a:rPr>
              <a:t>RGBD,</a:t>
            </a:r>
            <a:r>
              <a:rPr lang="zh-CN" altLang="en-US" dirty="0">
                <a:solidFill>
                  <a:schemeClr val="tx1"/>
                </a:solidFill>
              </a:rPr>
              <a:t>前</a:t>
            </a:r>
            <a:r>
              <a:rPr lang="en-US" altLang="zh-CN" dirty="0">
                <a:solidFill>
                  <a:schemeClr val="tx1"/>
                </a:solidFill>
              </a:rPr>
              <a:t>RGB,</a:t>
            </a:r>
            <a:r>
              <a:rPr lang="zh-CN" altLang="en-US" dirty="0">
                <a:solidFill>
                  <a:schemeClr val="tx1"/>
                </a:solidFill>
              </a:rPr>
              <a:t>以及三处单线激光清洁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18E7520-6114-66DA-B515-637F40016B42}"/>
              </a:ext>
            </a:extLst>
          </p:cNvPr>
          <p:cNvSpPr/>
          <p:nvPr/>
        </p:nvSpPr>
        <p:spPr>
          <a:xfrm>
            <a:off x="4536932" y="2486967"/>
            <a:ext cx="350754" cy="332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5C2DCCB-0944-104B-7DE4-A98A04E51F73}"/>
              </a:ext>
            </a:extLst>
          </p:cNvPr>
          <p:cNvSpPr/>
          <p:nvPr/>
        </p:nvSpPr>
        <p:spPr>
          <a:xfrm>
            <a:off x="4536550" y="2943763"/>
            <a:ext cx="350754" cy="332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F274C39-649D-97EB-9D7C-F06767C9714B}"/>
              </a:ext>
            </a:extLst>
          </p:cNvPr>
          <p:cNvSpPr/>
          <p:nvPr/>
        </p:nvSpPr>
        <p:spPr>
          <a:xfrm>
            <a:off x="3526068" y="4622941"/>
            <a:ext cx="266993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VSLAM</a:t>
            </a:r>
            <a:r>
              <a:rPr lang="zh-CN" altLang="en-US" dirty="0">
                <a:solidFill>
                  <a:schemeClr val="tx1"/>
                </a:solidFill>
              </a:rPr>
              <a:t>相机以及雷达</a:t>
            </a:r>
          </a:p>
        </p:txBody>
      </p:sp>
      <p:pic>
        <p:nvPicPr>
          <p:cNvPr id="51" name="图片 50" descr="地上的行李箱&#10;&#10;AI 生成的内容可能不正确。">
            <a:extLst>
              <a:ext uri="{FF2B5EF4-FFF2-40B4-BE49-F238E27FC236}">
                <a16:creationId xmlns:a16="http://schemas.microsoft.com/office/drawing/2014/main" id="{18A437EB-6974-5640-7770-B5BC8AB46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04" y="1836106"/>
            <a:ext cx="5165987" cy="323008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A093B05-EA2A-FBB7-C2B2-B92628C48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531" y="2879110"/>
            <a:ext cx="809625" cy="352425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CFE969EC-2ED4-1AF2-CB66-DF2F33123E24}"/>
              </a:ext>
            </a:extLst>
          </p:cNvPr>
          <p:cNvSpPr/>
          <p:nvPr/>
        </p:nvSpPr>
        <p:spPr>
          <a:xfrm>
            <a:off x="7154562" y="2872629"/>
            <a:ext cx="626591" cy="352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BB00ABE2-7874-6F69-82D7-68C42871404C}"/>
              </a:ext>
            </a:extLst>
          </p:cNvPr>
          <p:cNvSpPr/>
          <p:nvPr/>
        </p:nvSpPr>
        <p:spPr>
          <a:xfrm>
            <a:off x="6132890" y="4536612"/>
            <a:ext cx="266993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后</a:t>
            </a:r>
            <a:r>
              <a:rPr lang="en-US" altLang="zh-CN" dirty="0">
                <a:solidFill>
                  <a:schemeClr val="tx1"/>
                </a:solidFill>
              </a:rPr>
              <a:t>RGB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6" name="图片 55" descr="图片包含 室内, 黑暗, 桌子, 视频&#10;&#10;AI 生成的内容可能不正确。">
            <a:extLst>
              <a:ext uri="{FF2B5EF4-FFF2-40B4-BE49-F238E27FC236}">
                <a16:creationId xmlns:a16="http://schemas.microsoft.com/office/drawing/2014/main" id="{0C3A0DD6-CD3B-05CE-B1DB-1D47E4BF3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36" y="1609455"/>
            <a:ext cx="3338536" cy="2087454"/>
          </a:xfrm>
          <a:prstGeom prst="rect">
            <a:avLst/>
          </a:prstGeom>
        </p:spPr>
      </p:pic>
      <p:pic>
        <p:nvPicPr>
          <p:cNvPr id="58" name="图片 57" descr="黑色的照相机&#10;&#10;AI 生成的内容可能不正确。">
            <a:extLst>
              <a:ext uri="{FF2B5EF4-FFF2-40B4-BE49-F238E27FC236}">
                <a16:creationId xmlns:a16="http://schemas.microsoft.com/office/drawing/2014/main" id="{77BD7E9B-E9B4-4FDE-267A-63A93973D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27" y="2783600"/>
            <a:ext cx="3756373" cy="2348711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021F1EF9-4C95-69EB-81F0-1A628673FD0E}"/>
              </a:ext>
            </a:extLst>
          </p:cNvPr>
          <p:cNvSpPr/>
          <p:nvPr/>
        </p:nvSpPr>
        <p:spPr>
          <a:xfrm>
            <a:off x="9527077" y="3501285"/>
            <a:ext cx="350754" cy="332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415C1E99-FDA2-B6EC-622F-C11B641ADBE4}"/>
              </a:ext>
            </a:extLst>
          </p:cNvPr>
          <p:cNvSpPr/>
          <p:nvPr/>
        </p:nvSpPr>
        <p:spPr>
          <a:xfrm>
            <a:off x="10526397" y="2156836"/>
            <a:ext cx="350754" cy="332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A648CA8-36BB-A1A0-34D2-46ABD1CC18E0}"/>
              </a:ext>
            </a:extLst>
          </p:cNvPr>
          <p:cNvSpPr/>
          <p:nvPr/>
        </p:nvSpPr>
        <p:spPr>
          <a:xfrm>
            <a:off x="8692055" y="4550171"/>
            <a:ext cx="266993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左右</a:t>
            </a:r>
            <a:r>
              <a:rPr lang="en-US" altLang="zh-CN" dirty="0">
                <a:solidFill>
                  <a:schemeClr val="tx1"/>
                </a:solidFill>
              </a:rPr>
              <a:t>RGBD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2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E2A1F-8B6C-0176-5BD3-8974F711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FE19B3-D4DB-0EFC-9592-D93D12012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59" y="730887"/>
            <a:ext cx="251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en-US" sz="2400" b="1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日常保养</a:t>
            </a:r>
            <a:endParaRPr kumimoji="1" lang="zh-CN" altLang="zh-CN" sz="2400" b="1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DDCE8162-C43A-1D1B-F740-B2121E104458}"/>
              </a:ext>
            </a:extLst>
          </p:cNvPr>
          <p:cNvSpPr/>
          <p:nvPr/>
        </p:nvSpPr>
        <p:spPr>
          <a:xfrm>
            <a:off x="5155973" y="730887"/>
            <a:ext cx="2333883" cy="71015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滚刷更换清洁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771BD6-8823-8692-0D86-BAA0361D447C}"/>
              </a:ext>
            </a:extLst>
          </p:cNvPr>
          <p:cNvSpPr txBox="1"/>
          <p:nvPr/>
        </p:nvSpPr>
        <p:spPr>
          <a:xfrm>
            <a:off x="3461871" y="5727003"/>
            <a:ext cx="62536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20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打开锁扣取出滚刷、清理滚刷上面的垃圾盒灰尘</a:t>
            </a:r>
            <a:endParaRPr kumimoji="1" lang="zh-CN" altLang="zh-CN" sz="20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B193FA2-7759-4D30-84E8-CEA12982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81"/>
          <a:stretch/>
        </p:blipFill>
        <p:spPr>
          <a:xfrm>
            <a:off x="6406155" y="2397334"/>
            <a:ext cx="4916186" cy="2923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81C1C25-CB05-1E1B-A50B-CC947431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45"/>
          <a:stretch/>
        </p:blipFill>
        <p:spPr>
          <a:xfrm>
            <a:off x="1241887" y="2397334"/>
            <a:ext cx="4966664" cy="2923966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3289B62F-CDD0-7F3E-F7FB-E85A95069BEB}"/>
              </a:ext>
            </a:extLst>
          </p:cNvPr>
          <p:cNvSpPr txBox="1"/>
          <p:nvPr/>
        </p:nvSpPr>
        <p:spPr>
          <a:xfrm>
            <a:off x="5958872" y="1555342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</p:spTree>
    <p:extLst>
      <p:ext uri="{BB962C8B-B14F-4D97-AF65-F5344CB8AC3E}">
        <p14:creationId xmlns:p14="http://schemas.microsoft.com/office/powerpoint/2010/main" val="356740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8AF195-80C8-D195-8E10-FAA8D052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59" y="730887"/>
            <a:ext cx="251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en-US" sz="2400" b="1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日常保养</a:t>
            </a:r>
            <a:endParaRPr kumimoji="1" lang="zh-CN" altLang="zh-CN" sz="2400" b="1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72" name="流程图: 终止 71">
            <a:extLst>
              <a:ext uri="{FF2B5EF4-FFF2-40B4-BE49-F238E27FC236}">
                <a16:creationId xmlns:a16="http://schemas.microsoft.com/office/drawing/2014/main" id="{80424C7A-D293-FA85-B59D-ACB68DD93D20}"/>
              </a:ext>
            </a:extLst>
          </p:cNvPr>
          <p:cNvSpPr/>
          <p:nvPr/>
        </p:nvSpPr>
        <p:spPr>
          <a:xfrm>
            <a:off x="3970117" y="1407491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垃圾盒倾倒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9FEAC06-6EAD-B892-7009-AB1C8E73A2A6}"/>
              </a:ext>
            </a:extLst>
          </p:cNvPr>
          <p:cNvSpPr txBox="1"/>
          <p:nvPr/>
        </p:nvSpPr>
        <p:spPr>
          <a:xfrm>
            <a:off x="3452221" y="5893381"/>
            <a:ext cx="2332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取出垃圾盒倾倒垃圾</a:t>
            </a:r>
            <a:endParaRPr kumimoji="1" lang="zh-CN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FA439681-1550-9EA8-B66B-68E466451CB3}"/>
              </a:ext>
            </a:extLst>
          </p:cNvPr>
          <p:cNvSpPr/>
          <p:nvPr/>
        </p:nvSpPr>
        <p:spPr>
          <a:xfrm>
            <a:off x="1144242" y="1407491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滤网振尘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26BF5D88-79C2-1AA0-1F5F-2438E26EB2ED}"/>
              </a:ext>
            </a:extLst>
          </p:cNvPr>
          <p:cNvSpPr/>
          <p:nvPr/>
        </p:nvSpPr>
        <p:spPr>
          <a:xfrm>
            <a:off x="6795992" y="1407491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空气滤网、垃圾满传感器清洁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C837AE-C6B6-E2C5-FF6F-5DBB57452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005" y="2244795"/>
            <a:ext cx="2616685" cy="16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8DDE3A-CD95-3EC6-E748-AEA3713A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918" y="3973175"/>
            <a:ext cx="2616686" cy="16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F663F2-A209-114E-4DD3-AE5806525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23" y="2252431"/>
            <a:ext cx="2519512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4FB1EE6-E205-3D9D-DFB1-54C4404BA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23" y="3973174"/>
            <a:ext cx="2519512" cy="162000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E51AB1-7390-90BB-5385-2EB9A1471A61}"/>
              </a:ext>
            </a:extLst>
          </p:cNvPr>
          <p:cNvSpPr txBox="1"/>
          <p:nvPr/>
        </p:nvSpPr>
        <p:spPr>
          <a:xfrm>
            <a:off x="762397" y="5801048"/>
            <a:ext cx="2332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来回拉动振尘把手振动清除空气滤芯的大量灰尘</a:t>
            </a:r>
            <a:endParaRPr kumimoji="1" lang="zh-CN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04E9CEB-6E6E-CD59-97FC-060460542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958" y="4027328"/>
            <a:ext cx="1422214" cy="7973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95D046-F1EC-BCE2-E937-755778316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8602" y="4824676"/>
            <a:ext cx="1310687" cy="74559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21CBBA2-ADB6-E573-989C-44D707F8ABD0}"/>
              </a:ext>
            </a:extLst>
          </p:cNvPr>
          <p:cNvSpPr txBox="1"/>
          <p:nvPr/>
        </p:nvSpPr>
        <p:spPr>
          <a:xfrm>
            <a:off x="6142045" y="5708715"/>
            <a:ext cx="29179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584200" hangingPunct="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向上按压锁扣取出空气滤芯清理灰尘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  <a:p>
            <a:pPr marL="171450" indent="-171450" defTabSz="584200" hangingPunct="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清洁垃圾满检传感器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  <a:p>
            <a:pPr marL="171450" indent="-171450" defTabSz="584200" hangingPunct="0">
              <a:buFont typeface="Arial" panose="020B0604020202020204" pitchFamily="34" charset="0"/>
              <a:buChar char="•"/>
            </a:pP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安装时请注意空气滤芯的方向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pic>
        <p:nvPicPr>
          <p:cNvPr id="22" name="object 11">
            <a:extLst>
              <a:ext uri="{FF2B5EF4-FFF2-40B4-BE49-F238E27FC236}">
                <a16:creationId xmlns:a16="http://schemas.microsoft.com/office/drawing/2014/main" id="{E3C22ECB-9407-9BE0-E4A3-5305526ABA62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6951" y="5781786"/>
            <a:ext cx="413519" cy="277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4D5CA2-3FA8-4B8D-EC89-979BB9380FE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025" t="1101" r="1655" b="-1101"/>
          <a:stretch/>
        </p:blipFill>
        <p:spPr>
          <a:xfrm>
            <a:off x="6127958" y="2258084"/>
            <a:ext cx="2616685" cy="16143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150A01F-DB66-6BDC-56FA-70A2280ABE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942" r="2786"/>
          <a:stretch/>
        </p:blipFill>
        <p:spPr>
          <a:xfrm>
            <a:off x="8879514" y="2252431"/>
            <a:ext cx="2684949" cy="1620000"/>
          </a:xfrm>
          <a:prstGeom prst="rect">
            <a:avLst/>
          </a:prstGeom>
        </p:spPr>
      </p:pic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7F4E2BEE-F2AC-A50B-9E79-FA3CE692A40E}"/>
              </a:ext>
            </a:extLst>
          </p:cNvPr>
          <p:cNvSpPr/>
          <p:nvPr/>
        </p:nvSpPr>
        <p:spPr>
          <a:xfrm>
            <a:off x="9621866" y="1407491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前档条更换清洁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E146C1C-2037-D693-01C0-C67E7C0E638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287" t="7368" r="4579" b="-7368"/>
          <a:stretch/>
        </p:blipFill>
        <p:spPr>
          <a:xfrm>
            <a:off x="8879514" y="4021314"/>
            <a:ext cx="2684949" cy="162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AC3F186-818E-3DBD-2B7E-C507F87AA1B1}"/>
              </a:ext>
            </a:extLst>
          </p:cNvPr>
          <p:cNvSpPr txBox="1"/>
          <p:nvPr/>
        </p:nvSpPr>
        <p:spPr>
          <a:xfrm>
            <a:off x="9417215" y="5801048"/>
            <a:ext cx="2332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向前按住锁扣抽出前档条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  <a:p>
            <a:pPr defTabSz="584200" hangingPunct="0"/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安装时按住锁扣插入前档条</a:t>
            </a:r>
            <a:endParaRPr kumimoji="1" lang="zh-CN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74ADA0-1124-F511-ACE1-85FD83A5FAD3}"/>
              </a:ext>
            </a:extLst>
          </p:cNvPr>
          <p:cNvSpPr/>
          <p:nvPr/>
        </p:nvSpPr>
        <p:spPr>
          <a:xfrm>
            <a:off x="6900279" y="3022978"/>
            <a:ext cx="1029069" cy="1941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909DDB-2305-534E-D7B2-CD4C06FA6DB2}"/>
              </a:ext>
            </a:extLst>
          </p:cNvPr>
          <p:cNvSpPr txBox="1"/>
          <p:nvPr/>
        </p:nvSpPr>
        <p:spPr>
          <a:xfrm>
            <a:off x="6936928" y="3022978"/>
            <a:ext cx="14000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1050" dirty="0">
                <a:solidFill>
                  <a:srgbClr val="FF000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满检传感器</a:t>
            </a:r>
            <a:endParaRPr kumimoji="1" lang="en-US" altLang="zh-CN" sz="1050" dirty="0">
              <a:solidFill>
                <a:srgbClr val="FF000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AB44E70-8237-E6AE-A0DA-911424AF0F10}"/>
              </a:ext>
            </a:extLst>
          </p:cNvPr>
          <p:cNvSpPr txBox="1"/>
          <p:nvPr/>
        </p:nvSpPr>
        <p:spPr>
          <a:xfrm>
            <a:off x="1440794" y="1855197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8EFBCBB-947D-416A-8CA2-2166548690E1}"/>
              </a:ext>
            </a:extLst>
          </p:cNvPr>
          <p:cNvSpPr txBox="1"/>
          <p:nvPr/>
        </p:nvSpPr>
        <p:spPr>
          <a:xfrm>
            <a:off x="3977495" y="1855196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根据实际情况清理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D931D12-A42B-80CB-B05F-ACDC89A96B0B}"/>
              </a:ext>
            </a:extLst>
          </p:cNvPr>
          <p:cNvSpPr txBox="1"/>
          <p:nvPr/>
        </p:nvSpPr>
        <p:spPr>
          <a:xfrm>
            <a:off x="7103217" y="1869932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4277293-D3D4-98A4-761F-F49AC2AB48EF}"/>
              </a:ext>
            </a:extLst>
          </p:cNvPr>
          <p:cNvSpPr txBox="1"/>
          <p:nvPr/>
        </p:nvSpPr>
        <p:spPr>
          <a:xfrm>
            <a:off x="9929091" y="1901641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</a:t>
            </a:r>
            <a:r>
              <a:rPr lang="en-US" altLang="zh-CN" sz="1200" dirty="0"/>
              <a:t>2</a:t>
            </a:r>
            <a:r>
              <a:rPr lang="zh-CN" altLang="en-US" sz="1200" dirty="0"/>
              <a:t>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</p:spTree>
    <p:extLst>
      <p:ext uri="{BB962C8B-B14F-4D97-AF65-F5344CB8AC3E}">
        <p14:creationId xmlns:p14="http://schemas.microsoft.com/office/powerpoint/2010/main" val="192095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8AF195-80C8-D195-8E10-FAA8D052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59" y="730887"/>
            <a:ext cx="2519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 hangingPunct="0"/>
            <a:r>
              <a:rPr kumimoji="1" lang="zh-CN" altLang="en-US" sz="2400" b="1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日常保养</a:t>
            </a:r>
            <a:endParaRPr kumimoji="1" lang="zh-CN" altLang="zh-CN" sz="2400" b="1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286FA2B4-5B01-F1B7-AD1A-F66B0D6F38C7}"/>
              </a:ext>
            </a:extLst>
          </p:cNvPr>
          <p:cNvSpPr txBox="1"/>
          <p:nvPr/>
        </p:nvSpPr>
        <p:spPr>
          <a:xfrm>
            <a:off x="3632972" y="1592170"/>
            <a:ext cx="58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26BF5D88-79C2-1AA0-1F5F-2438E26EB2ED}"/>
              </a:ext>
            </a:extLst>
          </p:cNvPr>
          <p:cNvSpPr/>
          <p:nvPr/>
        </p:nvSpPr>
        <p:spPr>
          <a:xfrm>
            <a:off x="5229772" y="1290164"/>
            <a:ext cx="1425892" cy="401817"/>
          </a:xfrm>
          <a:prstGeom prst="flowChartTerminator">
            <a:avLst/>
          </a:prstGeom>
          <a:solidFill>
            <a:srgbClr val="0072F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边刷更换清洁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34CF1BE-CCE4-7034-3628-289A6A56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6"/>
          <a:stretch/>
        </p:blipFill>
        <p:spPr>
          <a:xfrm>
            <a:off x="3429256" y="4221206"/>
            <a:ext cx="2594706" cy="162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2D76FEE-1C0A-5F90-3435-41E58CAA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027"/>
          <a:stretch/>
        </p:blipFill>
        <p:spPr>
          <a:xfrm>
            <a:off x="6339650" y="4253035"/>
            <a:ext cx="2349200" cy="1510767"/>
          </a:xfrm>
          <a:prstGeom prst="rect">
            <a:avLst/>
          </a:prstGeom>
        </p:spPr>
      </p:pic>
      <p:sp>
        <p:nvSpPr>
          <p:cNvPr id="33" name="对话气泡: 圆角矩形 32">
            <a:extLst>
              <a:ext uri="{FF2B5EF4-FFF2-40B4-BE49-F238E27FC236}">
                <a16:creationId xmlns:a16="http://schemas.microsoft.com/office/drawing/2014/main" id="{9CF7474E-AB98-B702-53CF-1389A3AE0612}"/>
              </a:ext>
            </a:extLst>
          </p:cNvPr>
          <p:cNvSpPr/>
          <p:nvPr/>
        </p:nvSpPr>
        <p:spPr>
          <a:xfrm>
            <a:off x="6231109" y="4151873"/>
            <a:ext cx="2539346" cy="1723304"/>
          </a:xfrm>
          <a:prstGeom prst="wedgeRoundRectCallout">
            <a:avLst>
              <a:gd name="adj1" fmla="val -145785"/>
              <a:gd name="adj2" fmla="val 14599"/>
              <a:gd name="adj3" fmla="val 16667"/>
            </a:avLst>
          </a:prstGeom>
          <a:noFill/>
          <a:ln>
            <a:solidFill>
              <a:srgbClr val="3249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F546A3DE-EFB0-78CE-7F05-3569593996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301"/>
          <a:stretch/>
        </p:blipFill>
        <p:spPr>
          <a:xfrm>
            <a:off x="808305" y="4221206"/>
            <a:ext cx="2539346" cy="162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31374D4-3448-B7F3-D859-A08527E630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0" r="7320"/>
          <a:stretch/>
        </p:blipFill>
        <p:spPr>
          <a:xfrm>
            <a:off x="3429256" y="2250916"/>
            <a:ext cx="2597999" cy="162000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BD95CC0-3246-9589-5F92-67E33379635C}"/>
              </a:ext>
            </a:extLst>
          </p:cNvPr>
          <p:cNvSpPr/>
          <p:nvPr/>
        </p:nvSpPr>
        <p:spPr>
          <a:xfrm>
            <a:off x="2532186" y="2258677"/>
            <a:ext cx="609764" cy="270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1</a:t>
            </a:r>
            <a:endParaRPr lang="zh-CN" altLang="en-US" sz="14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7041B16-3E62-6629-05D4-F5D6677B47A1}"/>
              </a:ext>
            </a:extLst>
          </p:cNvPr>
          <p:cNvSpPr/>
          <p:nvPr/>
        </p:nvSpPr>
        <p:spPr>
          <a:xfrm>
            <a:off x="5410128" y="2258764"/>
            <a:ext cx="609764" cy="270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2</a:t>
            </a:r>
            <a:endParaRPr lang="zh-CN" altLang="en-US" sz="1400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2079F6A-A36F-3E04-9342-850900F58814}"/>
              </a:ext>
            </a:extLst>
          </p:cNvPr>
          <p:cNvSpPr txBox="1"/>
          <p:nvPr/>
        </p:nvSpPr>
        <p:spPr>
          <a:xfrm>
            <a:off x="6434643" y="5924063"/>
            <a:ext cx="21610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放倒机器时请注意缓慢放下</a:t>
            </a:r>
            <a:endParaRPr kumimoji="1" lang="zh-CN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pic>
        <p:nvPicPr>
          <p:cNvPr id="44" name="图片 43" descr="亮着的手机&#10;&#10;低可信度描述已自动生成">
            <a:extLst>
              <a:ext uri="{FF2B5EF4-FFF2-40B4-BE49-F238E27FC236}">
                <a16:creationId xmlns:a16="http://schemas.microsoft.com/office/drawing/2014/main" id="{D0B65158-7E63-D47A-1F2D-FCC991D7D9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10435" r="28753" b="12214"/>
          <a:stretch/>
        </p:blipFill>
        <p:spPr>
          <a:xfrm>
            <a:off x="1275044" y="2145087"/>
            <a:ext cx="1518246" cy="1723783"/>
          </a:xfrm>
          <a:prstGeom prst="rect">
            <a:avLst/>
          </a:prstGeom>
        </p:spPr>
      </p:pic>
      <p:pic>
        <p:nvPicPr>
          <p:cNvPr id="45" name="图形 44" descr="触控屏 纯色填充">
            <a:extLst>
              <a:ext uri="{FF2B5EF4-FFF2-40B4-BE49-F238E27FC236}">
                <a16:creationId xmlns:a16="http://schemas.microsoft.com/office/drawing/2014/main" id="{7F50DBFA-BE6E-679B-5AC0-B8DF15814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02142" y="3115235"/>
            <a:ext cx="457595" cy="45759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BAD4CBB-BBD3-9C77-D72C-40DA653423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4810" y="2238461"/>
            <a:ext cx="2574040" cy="1636237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EF28CEF-4130-996E-9522-C99CBC79680D}"/>
              </a:ext>
            </a:extLst>
          </p:cNvPr>
          <p:cNvSpPr/>
          <p:nvPr/>
        </p:nvSpPr>
        <p:spPr>
          <a:xfrm>
            <a:off x="6920930" y="3208584"/>
            <a:ext cx="351087" cy="1774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865B982-1987-80E6-54F6-47778827E388}"/>
              </a:ext>
            </a:extLst>
          </p:cNvPr>
          <p:cNvSpPr/>
          <p:nvPr/>
        </p:nvSpPr>
        <p:spPr>
          <a:xfrm>
            <a:off x="8079086" y="2238461"/>
            <a:ext cx="609764" cy="270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3</a:t>
            </a:r>
            <a:endParaRPr lang="zh-CN" altLang="en-US" sz="1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6E384F09-451D-EF05-6670-627437E8D556}"/>
              </a:ext>
            </a:extLst>
          </p:cNvPr>
          <p:cNvSpPr/>
          <p:nvPr/>
        </p:nvSpPr>
        <p:spPr>
          <a:xfrm>
            <a:off x="2737887" y="4221206"/>
            <a:ext cx="609764" cy="270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4</a:t>
            </a:r>
            <a:endParaRPr lang="zh-CN" altLang="en-US" sz="1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506D6BA-A678-6F53-237B-DDECBAD8C139}"/>
              </a:ext>
            </a:extLst>
          </p:cNvPr>
          <p:cNvSpPr/>
          <p:nvPr/>
        </p:nvSpPr>
        <p:spPr>
          <a:xfrm>
            <a:off x="5414198" y="4221206"/>
            <a:ext cx="609764" cy="2704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5</a:t>
            </a:r>
            <a:endParaRPr lang="zh-CN" altLang="en-US" sz="1400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58FF0A0-3B8D-7BDB-B8FE-B2F2CA7C9DAC}"/>
              </a:ext>
            </a:extLst>
          </p:cNvPr>
          <p:cNvSpPr txBox="1"/>
          <p:nvPr/>
        </p:nvSpPr>
        <p:spPr>
          <a:xfrm>
            <a:off x="1433979" y="3828860"/>
            <a:ext cx="13864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1</a:t>
            </a: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、按下急停开关 </a:t>
            </a:r>
            <a:endParaRPr lang="zh-CN" altLang="en-US" sz="120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D76F824-06A8-9475-8CE8-6A079AC3ABD4}"/>
              </a:ext>
            </a:extLst>
          </p:cNvPr>
          <p:cNvSpPr txBox="1"/>
          <p:nvPr/>
        </p:nvSpPr>
        <p:spPr>
          <a:xfrm>
            <a:off x="4105475" y="3868870"/>
            <a:ext cx="1217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2</a:t>
            </a: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、取出垃圾盒 </a:t>
            </a:r>
            <a:endParaRPr lang="zh-CN" altLang="en-US" sz="1200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17418C2-B6CF-6EB8-54E4-2E11EAA688CA}"/>
              </a:ext>
            </a:extLst>
          </p:cNvPr>
          <p:cNvSpPr txBox="1"/>
          <p:nvPr/>
        </p:nvSpPr>
        <p:spPr>
          <a:xfrm>
            <a:off x="6403028" y="3874874"/>
            <a:ext cx="1737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4200" hangingPunct="0"/>
            <a:r>
              <a:rPr kumimoji="1" lang="en-US" altLang="zh-CN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3</a:t>
            </a: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、抬起机器前部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56BD6AF-70FB-8202-D0AA-00ADE094DD5C}"/>
              </a:ext>
            </a:extLst>
          </p:cNvPr>
          <p:cNvSpPr txBox="1"/>
          <p:nvPr/>
        </p:nvSpPr>
        <p:spPr>
          <a:xfrm>
            <a:off x="3511517" y="5921343"/>
            <a:ext cx="2719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5</a:t>
            </a: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、按住边刷锁扣向内旋转边刷拆卸</a:t>
            </a:r>
            <a:endParaRPr kumimoji="1" lang="en-US" altLang="zh-CN" sz="1200" dirty="0">
              <a:solidFill>
                <a:srgbClr val="002060"/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OPPOSans B" pitchFamily="18" charset="-122"/>
            </a:endParaRPr>
          </a:p>
          <a:p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（安装时向外旋转 ） </a:t>
            </a:r>
            <a:endParaRPr lang="zh-CN" altLang="en-US" sz="1200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96D233E-699D-BB33-174F-6B0729B50131}"/>
              </a:ext>
            </a:extLst>
          </p:cNvPr>
          <p:cNvSpPr txBox="1"/>
          <p:nvPr/>
        </p:nvSpPr>
        <p:spPr>
          <a:xfrm>
            <a:off x="836298" y="5921343"/>
            <a:ext cx="22064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4</a:t>
            </a:r>
            <a:r>
              <a:rPr kumimoji="1" lang="zh-CN" altLang="en-US" sz="1200" dirty="0">
                <a:solidFill>
                  <a:srgbClr val="002060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OPPOSans B" pitchFamily="18" charset="-122"/>
              </a:rPr>
              <a:t>、使用垃圾盒卡住驱动轮</a:t>
            </a:r>
            <a:endParaRPr lang="zh-CN" altLang="en-US" sz="1200" dirty="0"/>
          </a:p>
        </p:txBody>
      </p:sp>
      <p:pic>
        <p:nvPicPr>
          <p:cNvPr id="62" name="object 11">
            <a:extLst>
              <a:ext uri="{FF2B5EF4-FFF2-40B4-BE49-F238E27FC236}">
                <a16:creationId xmlns:a16="http://schemas.microsoft.com/office/drawing/2014/main" id="{D60C3D2C-BF25-5EFF-BD01-81658DE9486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61702" y="5875177"/>
            <a:ext cx="413519" cy="277000"/>
          </a:xfrm>
          <a:prstGeom prst="rect">
            <a:avLst/>
          </a:prstGeom>
        </p:spPr>
      </p:pic>
      <p:sp>
        <p:nvSpPr>
          <p:cNvPr id="5" name="箭头: 上弧形 4">
            <a:extLst>
              <a:ext uri="{FF2B5EF4-FFF2-40B4-BE49-F238E27FC236}">
                <a16:creationId xmlns:a16="http://schemas.microsoft.com/office/drawing/2014/main" id="{6045951E-AF29-B510-85C0-99F193950EA0}"/>
              </a:ext>
            </a:extLst>
          </p:cNvPr>
          <p:cNvSpPr/>
          <p:nvPr/>
        </p:nvSpPr>
        <p:spPr>
          <a:xfrm>
            <a:off x="3586655" y="4940489"/>
            <a:ext cx="896635" cy="30707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箭头: 左弧形 6">
            <a:extLst>
              <a:ext uri="{FF2B5EF4-FFF2-40B4-BE49-F238E27FC236}">
                <a16:creationId xmlns:a16="http://schemas.microsoft.com/office/drawing/2014/main" id="{8E2B1159-9541-8DBA-6947-A667DAAACB4F}"/>
              </a:ext>
            </a:extLst>
          </p:cNvPr>
          <p:cNvSpPr/>
          <p:nvPr/>
        </p:nvSpPr>
        <p:spPr>
          <a:xfrm rot="5400000">
            <a:off x="5106523" y="4610682"/>
            <a:ext cx="361666" cy="96668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 descr="图片包含 黑暗, 小, 男人, 西装&#10;&#10;描述已自动生成">
            <a:extLst>
              <a:ext uri="{FF2B5EF4-FFF2-40B4-BE49-F238E27FC236}">
                <a16:creationId xmlns:a16="http://schemas.microsoft.com/office/drawing/2014/main" id="{966C5501-3BE4-231D-3880-B162323325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20244" r="21015" b="22080"/>
          <a:stretch/>
        </p:blipFill>
        <p:spPr>
          <a:xfrm>
            <a:off x="9022187" y="2164297"/>
            <a:ext cx="2464406" cy="1685361"/>
          </a:xfrm>
          <a:prstGeom prst="rect">
            <a:avLst/>
          </a:prstGeom>
        </p:spPr>
      </p:pic>
      <p:sp>
        <p:nvSpPr>
          <p:cNvPr id="12" name="箭头: 右弧形 11">
            <a:extLst>
              <a:ext uri="{FF2B5EF4-FFF2-40B4-BE49-F238E27FC236}">
                <a16:creationId xmlns:a16="http://schemas.microsoft.com/office/drawing/2014/main" id="{68E58A67-89FF-F706-1F49-3D19F1D33413}"/>
              </a:ext>
            </a:extLst>
          </p:cNvPr>
          <p:cNvSpPr/>
          <p:nvPr/>
        </p:nvSpPr>
        <p:spPr>
          <a:xfrm rot="5066018">
            <a:off x="10168331" y="3023090"/>
            <a:ext cx="443340" cy="113975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45A420-784C-96A1-CA01-F6A9D9A78323}"/>
              </a:ext>
            </a:extLst>
          </p:cNvPr>
          <p:cNvSpPr txBox="1"/>
          <p:nvPr/>
        </p:nvSpPr>
        <p:spPr>
          <a:xfrm>
            <a:off x="9142895" y="5731582"/>
            <a:ext cx="2719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200" dirty="0">
                <a:solidFill>
                  <a:srgbClr val="002060"/>
                </a:solidFill>
                <a:ea typeface="HarmonyOS Sans SC" panose="00000500000000000000" pitchFamily="2" charset="-122"/>
              </a:rPr>
              <a:t>边刷日常清理不需要拆卸可以旋转边刷清理毛絮或者缠绕物即可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052722-3E6A-EB6F-5602-4B1849D8DA7F}"/>
              </a:ext>
            </a:extLst>
          </p:cNvPr>
          <p:cNvSpPr txBox="1"/>
          <p:nvPr/>
        </p:nvSpPr>
        <p:spPr>
          <a:xfrm>
            <a:off x="9890348" y="1887298"/>
            <a:ext cx="728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每天</a:t>
            </a:r>
            <a:r>
              <a:rPr lang="en-US" altLang="zh-CN" sz="1200" dirty="0"/>
              <a:t>1</a:t>
            </a:r>
            <a:r>
              <a:rPr lang="zh-CN" altLang="en-US" sz="1200" dirty="0"/>
              <a:t>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4D925D-0A58-041E-E0A2-06C856245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3099" t="2608" b="3745"/>
          <a:stretch/>
        </p:blipFill>
        <p:spPr>
          <a:xfrm>
            <a:off x="8998382" y="4253035"/>
            <a:ext cx="2488211" cy="15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4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DECC776-8FDA-A26E-1A28-34AA9DA8EA5D}"/>
              </a:ext>
            </a:extLst>
          </p:cNvPr>
          <p:cNvSpPr txBox="1"/>
          <p:nvPr/>
        </p:nvSpPr>
        <p:spPr>
          <a:xfrm>
            <a:off x="5542002" y="310583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111402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3345</TotalTime>
  <Words>354</Words>
  <Application>Microsoft Office PowerPoint</Application>
  <PresentationFormat>宽屏</PresentationFormat>
  <Paragraphs>61</Paragraphs>
  <Slides>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HarmonyOS Sans SC</vt:lpstr>
      <vt:lpstr>OPPOSans B</vt:lpstr>
      <vt:lpstr>等线</vt:lpstr>
      <vt:lpstr>等线 Light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卓 陳</dc:creator>
  <cp:lastModifiedBy>高国栋</cp:lastModifiedBy>
  <cp:revision>143</cp:revision>
  <cp:lastPrinted>2024-09-04T06:10:28Z</cp:lastPrinted>
  <dcterms:created xsi:type="dcterms:W3CDTF">2024-09-03T09:25:15Z</dcterms:created>
  <dcterms:modified xsi:type="dcterms:W3CDTF">2025-07-23T03:11:18Z</dcterms:modified>
</cp:coreProperties>
</file>