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3"/>
    <p:sldId id="258" r:id="rId4"/>
    <p:sldId id="262" r:id="rId5"/>
    <p:sldId id="263" r:id="rId6"/>
    <p:sldId id="270" r:id="rId7"/>
    <p:sldId id="267" r:id="rId8"/>
    <p:sldId id="268" r:id="rId9"/>
    <p:sldId id="271" r:id="rId10"/>
    <p:sldId id="276" r:id="rId11"/>
    <p:sldId id="277" r:id="rId12"/>
    <p:sldId id="272" r:id="rId13"/>
    <p:sldId id="273" r:id="rId14"/>
    <p:sldId id="280" r:id="rId15"/>
    <p:sldId id="281" r:id="rId16"/>
    <p:sldId id="282" r:id="rId17"/>
    <p:sldId id="283" r:id="rId18"/>
    <p:sldId id="284" r:id="rId19"/>
    <p:sldId id="285" r:id="rId20"/>
  </p:sldIdLst>
  <p:sldSz cx="12192000" cy="6858000"/>
  <p:notesSz cx="6858000" cy="9144000"/>
  <p:custDataLst>
    <p:tags r:id="rId2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4" Type="http://schemas.openxmlformats.org/officeDocument/2006/relationships/tags" Target="tags/tag23.xml"/><Relationship Id="rId23" Type="http://schemas.openxmlformats.org/officeDocument/2006/relationships/tableStyles" Target="tableStyles.xml"/><Relationship Id="rId22" Type="http://schemas.openxmlformats.org/officeDocument/2006/relationships/viewProps" Target="viewProps.xml"/><Relationship Id="rId21" Type="http://schemas.openxmlformats.org/officeDocument/2006/relationships/presProps" Target="presProps.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14.png"/><Relationship Id="rId6" Type="http://schemas.openxmlformats.org/officeDocument/2006/relationships/tags" Target="../tags/tag14.xml"/><Relationship Id="rId5" Type="http://schemas.openxmlformats.org/officeDocument/2006/relationships/image" Target="../media/image13.png"/><Relationship Id="rId4" Type="http://schemas.openxmlformats.org/officeDocument/2006/relationships/tags" Target="../tags/tag13.xml"/><Relationship Id="rId3" Type="http://schemas.openxmlformats.org/officeDocument/2006/relationships/image" Target="../media/image12.png"/><Relationship Id="rId2" Type="http://schemas.openxmlformats.org/officeDocument/2006/relationships/tags" Target="../tags/tag12.xml"/><Relationship Id="rId1" Type="http://schemas.openxmlformats.org/officeDocument/2006/relationships/image" Target="../media/image1.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5.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tags" Target="../tags/tag16.xml"/><Relationship Id="rId3" Type="http://schemas.openxmlformats.org/officeDocument/2006/relationships/image" Target="../media/image15.png"/><Relationship Id="rId2" Type="http://schemas.openxmlformats.org/officeDocument/2006/relationships/tags" Target="../tags/tag15.xml"/><Relationship Id="rId1" Type="http://schemas.openxmlformats.org/officeDocument/2006/relationships/image" Target="../media/image1.jpeg"/></Relationships>
</file>

<file path=ppt/slides/_rels/slide16.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19.png"/><Relationship Id="rId6" Type="http://schemas.openxmlformats.org/officeDocument/2006/relationships/tags" Target="../tags/tag19.xml"/><Relationship Id="rId5" Type="http://schemas.openxmlformats.org/officeDocument/2006/relationships/image" Target="../media/image18.png"/><Relationship Id="rId4" Type="http://schemas.openxmlformats.org/officeDocument/2006/relationships/tags" Target="../tags/tag18.xml"/><Relationship Id="rId3" Type="http://schemas.openxmlformats.org/officeDocument/2006/relationships/image" Target="../media/image17.png"/><Relationship Id="rId2" Type="http://schemas.openxmlformats.org/officeDocument/2006/relationships/tags" Target="../tags/tag17.xml"/><Relationship Id="rId1" Type="http://schemas.openxmlformats.org/officeDocument/2006/relationships/image" Target="../media/image1.jpeg"/></Relationships>
</file>

<file path=ppt/slides/_rels/slide17.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22.png"/><Relationship Id="rId6" Type="http://schemas.openxmlformats.org/officeDocument/2006/relationships/tags" Target="../tags/tag22.xml"/><Relationship Id="rId5" Type="http://schemas.openxmlformats.org/officeDocument/2006/relationships/image" Target="../media/image21.png"/><Relationship Id="rId4" Type="http://schemas.openxmlformats.org/officeDocument/2006/relationships/tags" Target="../tags/tag21.xml"/><Relationship Id="rId3" Type="http://schemas.openxmlformats.org/officeDocument/2006/relationships/image" Target="../media/image20.png"/><Relationship Id="rId2" Type="http://schemas.openxmlformats.org/officeDocument/2006/relationships/tags" Target="../tags/tag20.xml"/><Relationship Id="rId1" Type="http://schemas.openxmlformats.org/officeDocument/2006/relationships/image" Target="../media/image1.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xml"/><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tags" Target="../tags/tag3.xml"/><Relationship Id="rId3" Type="http://schemas.openxmlformats.org/officeDocument/2006/relationships/image" Target="../media/image2.png"/><Relationship Id="rId2" Type="http://schemas.openxmlformats.org/officeDocument/2006/relationships/tags" Target="../tags/tag2.xml"/><Relationship Id="rId1" Type="http://schemas.openxmlformats.org/officeDocument/2006/relationships/image" Target="../media/image1.jpeg"/></Relationships>
</file>

<file path=ppt/slides/_rels/slide7.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6.png"/><Relationship Id="rId6" Type="http://schemas.openxmlformats.org/officeDocument/2006/relationships/tags" Target="../tags/tag6.xml"/><Relationship Id="rId5" Type="http://schemas.openxmlformats.org/officeDocument/2006/relationships/image" Target="../media/image5.png"/><Relationship Id="rId4" Type="http://schemas.openxmlformats.org/officeDocument/2006/relationships/tags" Target="../tags/tag5.xml"/><Relationship Id="rId3" Type="http://schemas.openxmlformats.org/officeDocument/2006/relationships/image" Target="../media/image4.png"/><Relationship Id="rId2" Type="http://schemas.openxmlformats.org/officeDocument/2006/relationships/tags" Target="../tags/tag4.xml"/><Relationship Id="rId1" Type="http://schemas.openxmlformats.org/officeDocument/2006/relationships/image" Target="../media/image1.jpeg"/></Relationships>
</file>

<file path=ppt/slides/_rels/slide8.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tags" Target="../tags/tag8.xml"/><Relationship Id="rId3" Type="http://schemas.openxmlformats.org/officeDocument/2006/relationships/image" Target="../media/image7.png"/><Relationship Id="rId2" Type="http://schemas.openxmlformats.org/officeDocument/2006/relationships/tags" Target="../tags/tag7.xml"/><Relationship Id="rId1" Type="http://schemas.openxmlformats.org/officeDocument/2006/relationships/image" Target="../media/image1.jpeg"/></Relationships>
</file>

<file path=ppt/slides/_rels/slide9.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11.png"/><Relationship Id="rId6" Type="http://schemas.openxmlformats.org/officeDocument/2006/relationships/tags" Target="../tags/tag11.xml"/><Relationship Id="rId5" Type="http://schemas.openxmlformats.org/officeDocument/2006/relationships/image" Target="../media/image10.png"/><Relationship Id="rId4" Type="http://schemas.openxmlformats.org/officeDocument/2006/relationships/tags" Target="../tags/tag10.xml"/><Relationship Id="rId3" Type="http://schemas.openxmlformats.org/officeDocument/2006/relationships/image" Target="../media/image9.png"/><Relationship Id="rId2" Type="http://schemas.openxmlformats.org/officeDocument/2006/relationships/tags" Target="../tags/tag9.xml"/><Relationship Id="rId1"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 name="标题 1"/>
          <p:cNvSpPr>
            <a:spLocks noGrp="1"/>
          </p:cNvSpPr>
          <p:nvPr>
            <p:ph type="ctrTitle"/>
          </p:nvPr>
        </p:nvSpPr>
        <p:spPr/>
        <p:txBody>
          <a:bodyPr/>
          <a:p>
            <a:r>
              <a:rPr lang="zh-CN" altLang="en-US" sz="4800"/>
              <a:t>语音助手对接舒适管家操作步骤</a:t>
            </a:r>
            <a:endParaRPr lang="zh-CN" altLang="en-US" sz="4800"/>
          </a:p>
        </p:txBody>
      </p:sp>
      <p:sp>
        <p:nvSpPr>
          <p:cNvPr id="3" name="副标题 2"/>
          <p:cNvSpPr>
            <a:spLocks noGrp="1"/>
          </p:cNvSpPr>
          <p:nvPr>
            <p:ph type="subTitle" idx="1"/>
          </p:nvPr>
        </p:nvSpPr>
        <p:spPr/>
        <p:txBody>
          <a:bodyPr/>
          <a:p>
            <a:pPr algn="r"/>
            <a:r>
              <a:rPr lang="en-US" altLang="zh-CN"/>
              <a:t>2023/11/22</a:t>
            </a:r>
            <a:endParaRPr lang="zh-CN"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 name="文本框 1"/>
          <p:cNvSpPr txBox="1"/>
          <p:nvPr/>
        </p:nvSpPr>
        <p:spPr>
          <a:xfrm>
            <a:off x="628015" y="988695"/>
            <a:ext cx="4064000" cy="368300"/>
          </a:xfrm>
          <a:prstGeom prst="rect">
            <a:avLst/>
          </a:prstGeom>
          <a:noFill/>
        </p:spPr>
        <p:txBody>
          <a:bodyPr wrap="square" rtlCol="0">
            <a:spAutoFit/>
          </a:bodyPr>
          <a:p>
            <a:r>
              <a:rPr lang="zh-CN" altLang="en-US"/>
              <a:t>【小度</a:t>
            </a:r>
            <a:r>
              <a:rPr lang="en-US" altLang="zh-CN"/>
              <a:t>-</a:t>
            </a:r>
            <a:r>
              <a:rPr lang="zh-CN" altLang="en-US"/>
              <a:t>语音场景设置示例】</a:t>
            </a:r>
            <a:endParaRPr lang="zh-CN" altLang="en-US"/>
          </a:p>
        </p:txBody>
      </p:sp>
      <p:sp>
        <p:nvSpPr>
          <p:cNvPr id="7" name="文本框 6"/>
          <p:cNvSpPr txBox="1"/>
          <p:nvPr/>
        </p:nvSpPr>
        <p:spPr>
          <a:xfrm>
            <a:off x="861695" y="1475740"/>
            <a:ext cx="3162935" cy="368300"/>
          </a:xfrm>
          <a:prstGeom prst="rect">
            <a:avLst/>
          </a:prstGeom>
          <a:noFill/>
        </p:spPr>
        <p:txBody>
          <a:bodyPr wrap="square" rtlCol="0">
            <a:spAutoFit/>
          </a:bodyPr>
          <a:p>
            <a:r>
              <a:rPr lang="en-US" altLang="zh-CN"/>
              <a:t>4.</a:t>
            </a:r>
            <a:r>
              <a:rPr lang="zh-CN" altLang="en-US"/>
              <a:t>选择</a:t>
            </a:r>
            <a:r>
              <a:rPr lang="zh-CN"/>
              <a:t>执行设备并设置参数</a:t>
            </a:r>
            <a:endParaRPr lang="zh-CN"/>
          </a:p>
        </p:txBody>
      </p:sp>
      <p:sp>
        <p:nvSpPr>
          <p:cNvPr id="10" name="文本框 9"/>
          <p:cNvSpPr txBox="1"/>
          <p:nvPr/>
        </p:nvSpPr>
        <p:spPr>
          <a:xfrm>
            <a:off x="4340225" y="1475740"/>
            <a:ext cx="3131820" cy="645160"/>
          </a:xfrm>
          <a:prstGeom prst="rect">
            <a:avLst/>
          </a:prstGeom>
          <a:noFill/>
        </p:spPr>
        <p:txBody>
          <a:bodyPr wrap="square" rtlCol="0">
            <a:spAutoFit/>
          </a:bodyPr>
          <a:p>
            <a:r>
              <a:rPr lang="en-US" altLang="zh-CN"/>
              <a:t>5.</a:t>
            </a:r>
            <a:r>
              <a:rPr lang="zh-CN" altLang="en-US"/>
              <a:t>若需添加其它设备，再次点击</a:t>
            </a:r>
            <a:r>
              <a:rPr lang="en-US" altLang="zh-CN"/>
              <a:t>“</a:t>
            </a:r>
            <a:r>
              <a:rPr lang="zh-CN" altLang="en-US"/>
              <a:t>添加执行设备</a:t>
            </a:r>
            <a:r>
              <a:rPr lang="en-US" altLang="zh-CN"/>
              <a:t>”</a:t>
            </a:r>
            <a:r>
              <a:rPr lang="zh-CN" altLang="en-US"/>
              <a:t>后重复第</a:t>
            </a:r>
            <a:r>
              <a:rPr lang="en-US" altLang="zh-CN"/>
              <a:t>4</a:t>
            </a:r>
            <a:endParaRPr lang="zh-CN" altLang="en-US"/>
          </a:p>
        </p:txBody>
      </p:sp>
      <p:sp>
        <p:nvSpPr>
          <p:cNvPr id="12" name="文本框 11"/>
          <p:cNvSpPr txBox="1"/>
          <p:nvPr/>
        </p:nvSpPr>
        <p:spPr>
          <a:xfrm>
            <a:off x="7667625" y="1475740"/>
            <a:ext cx="4064000" cy="368300"/>
          </a:xfrm>
          <a:prstGeom prst="rect">
            <a:avLst/>
          </a:prstGeom>
          <a:noFill/>
        </p:spPr>
        <p:txBody>
          <a:bodyPr wrap="square" rtlCol="0">
            <a:spAutoFit/>
          </a:bodyPr>
          <a:p>
            <a:r>
              <a:rPr lang="en-US" altLang="zh-CN"/>
              <a:t>6.</a:t>
            </a:r>
            <a:r>
              <a:rPr lang="zh-CN"/>
              <a:t>点击</a:t>
            </a:r>
            <a:r>
              <a:rPr lang="en-US" altLang="zh-CN"/>
              <a:t>“</a:t>
            </a:r>
            <a:r>
              <a:rPr lang="zh-CN" altLang="en-US"/>
              <a:t>创建场景</a:t>
            </a:r>
            <a:r>
              <a:rPr lang="en-US" altLang="zh-CN"/>
              <a:t>”</a:t>
            </a:r>
            <a:r>
              <a:rPr lang="zh-CN" altLang="en-US"/>
              <a:t>，即设置成功</a:t>
            </a:r>
            <a:endParaRPr lang="zh-CN" altLang="en-US"/>
          </a:p>
        </p:txBody>
      </p:sp>
      <p:pic>
        <p:nvPicPr>
          <p:cNvPr id="3" name="图片 2"/>
          <p:cNvPicPr>
            <a:picLocks noChangeAspect="1"/>
          </p:cNvPicPr>
          <p:nvPr>
            <p:custDataLst>
              <p:tags r:id="rId2"/>
            </p:custDataLst>
          </p:nvPr>
        </p:nvPicPr>
        <p:blipFill>
          <a:blip r:embed="rId3"/>
          <a:stretch>
            <a:fillRect/>
          </a:stretch>
        </p:blipFill>
        <p:spPr>
          <a:xfrm>
            <a:off x="861695" y="1844040"/>
            <a:ext cx="2956560" cy="4693920"/>
          </a:xfrm>
          <a:prstGeom prst="rect">
            <a:avLst/>
          </a:prstGeom>
        </p:spPr>
      </p:pic>
      <p:pic>
        <p:nvPicPr>
          <p:cNvPr id="4" name="图片 3"/>
          <p:cNvPicPr>
            <a:picLocks noChangeAspect="1"/>
          </p:cNvPicPr>
          <p:nvPr>
            <p:custDataLst>
              <p:tags r:id="rId4"/>
            </p:custDataLst>
          </p:nvPr>
        </p:nvPicPr>
        <p:blipFill>
          <a:blip r:embed="rId5"/>
          <a:stretch>
            <a:fillRect/>
          </a:stretch>
        </p:blipFill>
        <p:spPr>
          <a:xfrm>
            <a:off x="4637405" y="2120900"/>
            <a:ext cx="2659380" cy="4596765"/>
          </a:xfrm>
          <a:prstGeom prst="rect">
            <a:avLst/>
          </a:prstGeom>
        </p:spPr>
      </p:pic>
      <p:pic>
        <p:nvPicPr>
          <p:cNvPr id="5" name="图片 4"/>
          <p:cNvPicPr>
            <a:picLocks noChangeAspect="1"/>
          </p:cNvPicPr>
          <p:nvPr>
            <p:custDataLst>
              <p:tags r:id="rId6"/>
            </p:custDataLst>
          </p:nvPr>
        </p:nvPicPr>
        <p:blipFill>
          <a:blip r:embed="rId7"/>
          <a:stretch>
            <a:fillRect/>
          </a:stretch>
        </p:blipFill>
        <p:spPr>
          <a:xfrm>
            <a:off x="8386445" y="1991995"/>
            <a:ext cx="2188845" cy="472567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 name="文本框 1"/>
          <p:cNvSpPr txBox="1"/>
          <p:nvPr/>
        </p:nvSpPr>
        <p:spPr>
          <a:xfrm>
            <a:off x="628015" y="988695"/>
            <a:ext cx="4064000" cy="368300"/>
          </a:xfrm>
          <a:prstGeom prst="rect">
            <a:avLst/>
          </a:prstGeom>
          <a:noFill/>
        </p:spPr>
        <p:txBody>
          <a:bodyPr wrap="square" rtlCol="0">
            <a:spAutoFit/>
          </a:bodyPr>
          <a:p>
            <a:r>
              <a:rPr lang="zh-CN" altLang="en-US"/>
              <a:t>【小度</a:t>
            </a:r>
            <a:r>
              <a:rPr lang="en-US" altLang="zh-CN"/>
              <a:t>-</a:t>
            </a:r>
            <a:r>
              <a:rPr lang="zh-CN" altLang="en-US"/>
              <a:t>注意事项】</a:t>
            </a:r>
            <a:endParaRPr lang="zh-CN" altLang="en-US"/>
          </a:p>
        </p:txBody>
      </p:sp>
      <p:sp>
        <p:nvSpPr>
          <p:cNvPr id="3" name="文本框 2"/>
          <p:cNvSpPr txBox="1"/>
          <p:nvPr/>
        </p:nvSpPr>
        <p:spPr>
          <a:xfrm>
            <a:off x="1186180" y="1526540"/>
            <a:ext cx="10636250" cy="5077460"/>
          </a:xfrm>
          <a:prstGeom prst="rect">
            <a:avLst/>
          </a:prstGeom>
          <a:noFill/>
        </p:spPr>
        <p:txBody>
          <a:bodyPr wrap="square" rtlCol="0">
            <a:spAutoFit/>
          </a:bodyPr>
          <a:p>
            <a:pPr>
              <a:lnSpc>
                <a:spcPct val="150000"/>
              </a:lnSpc>
            </a:pPr>
            <a:r>
              <a:rPr lang="en-US" altLang="zh-CN"/>
              <a:t>1.</a:t>
            </a:r>
            <a:r>
              <a:rPr lang="zh-CN" altLang="en-US"/>
              <a:t>舒适管家设备离线后，在小度</a:t>
            </a:r>
            <a:r>
              <a:rPr lang="en-US" altLang="zh-CN"/>
              <a:t>APP</a:t>
            </a:r>
            <a:r>
              <a:rPr lang="zh-CN" altLang="en-US"/>
              <a:t>上绑定时不会出现该设备，故建议绑定之前确认舒适管家</a:t>
            </a:r>
            <a:r>
              <a:rPr lang="en-US" altLang="zh-CN"/>
              <a:t>APP</a:t>
            </a:r>
            <a:r>
              <a:rPr lang="zh-CN" altLang="en-US"/>
              <a:t>上所有设备在线</a:t>
            </a:r>
            <a:endParaRPr lang="zh-CN" altLang="en-US"/>
          </a:p>
          <a:p>
            <a:pPr>
              <a:lnSpc>
                <a:spcPct val="150000"/>
              </a:lnSpc>
            </a:pPr>
            <a:r>
              <a:rPr lang="en-US" altLang="zh-CN"/>
              <a:t>2.</a:t>
            </a:r>
            <a:r>
              <a:rPr lang="zh-CN" altLang="en-US"/>
              <a:t>绑定完成后，设备在舒适管家若离线，则在小度</a:t>
            </a:r>
            <a:r>
              <a:rPr lang="en-US" altLang="zh-CN"/>
              <a:t>APP</a:t>
            </a:r>
            <a:r>
              <a:rPr lang="zh-CN" altLang="en-US"/>
              <a:t>上该设备会消失，待设备在舒适管家重新上线后会再次出现在小度</a:t>
            </a:r>
            <a:r>
              <a:rPr lang="en-US" altLang="zh-CN"/>
              <a:t>APP</a:t>
            </a:r>
            <a:endParaRPr lang="en-US" altLang="zh-CN"/>
          </a:p>
          <a:p>
            <a:pPr>
              <a:lnSpc>
                <a:spcPct val="150000"/>
              </a:lnSpc>
            </a:pPr>
            <a:r>
              <a:rPr lang="en-US" altLang="zh-CN"/>
              <a:t>3.</a:t>
            </a:r>
            <a:r>
              <a:rPr lang="zh-CN" altLang="en-US"/>
              <a:t>改变设备状态之后，小度上状态不同步时，需要去手动下拉界面刷新小度才会同步</a:t>
            </a:r>
            <a:endParaRPr lang="zh-CN" altLang="en-US"/>
          </a:p>
          <a:p>
            <a:pPr>
              <a:lnSpc>
                <a:spcPct val="150000"/>
              </a:lnSpc>
            </a:pPr>
            <a:r>
              <a:rPr lang="en-US" altLang="zh-CN"/>
              <a:t>4.</a:t>
            </a:r>
            <a:r>
              <a:rPr lang="zh-CN" altLang="en-US"/>
              <a:t>因小度自身原图，小度语音场景控制（如</a:t>
            </a:r>
            <a:r>
              <a:rPr lang="en-US" altLang="zh-CN"/>
              <a:t>“</a:t>
            </a:r>
            <a:r>
              <a:rPr lang="zh-CN" altLang="en-US"/>
              <a:t>我回家了，观影模式</a:t>
            </a:r>
            <a:r>
              <a:rPr lang="en-US" altLang="zh-CN"/>
              <a:t>”</a:t>
            </a:r>
            <a:r>
              <a:rPr lang="zh-CN" altLang="en-US"/>
              <a:t>等）不支持控制门窗</a:t>
            </a:r>
            <a:endParaRPr lang="zh-CN" altLang="en-US"/>
          </a:p>
          <a:p>
            <a:pPr>
              <a:lnSpc>
                <a:spcPct val="150000"/>
              </a:lnSpc>
            </a:pPr>
            <a:r>
              <a:rPr lang="en-US" altLang="zh-CN"/>
              <a:t>5.</a:t>
            </a:r>
            <a:r>
              <a:rPr lang="zh-CN" altLang="en-US"/>
              <a:t>设置小度语音场景后，对小度下达改语音场景，小度答复无法执行，或答非所问，该语音可能与小度其它指令冲突，请修改语音命令（示例：回家，回家模式，我走了，我出门了，我要看电影， 小朋友要休息了，小朋友要睡觉了）</a:t>
            </a:r>
            <a:endParaRPr lang="zh-CN" altLang="en-US"/>
          </a:p>
          <a:p>
            <a:pPr>
              <a:lnSpc>
                <a:spcPct val="150000"/>
              </a:lnSpc>
            </a:pPr>
            <a:r>
              <a:rPr lang="en-US" altLang="zh-CN"/>
              <a:t>6.</a:t>
            </a:r>
            <a:r>
              <a:rPr lang="zh-CN" altLang="en-US"/>
              <a:t>单独语音控制某个设备时，小度回复：没有找到该设备；或其它类似答复，建议在小度上修改设备名称及房间，语音控制带上设备房间（单独控制某个设备不需要设备场景）</a:t>
            </a:r>
            <a:endParaRPr lang="zh-CN" altLang="en-US"/>
          </a:p>
          <a:p>
            <a:pPr>
              <a:lnSpc>
                <a:spcPct val="150000"/>
              </a:lnSpc>
            </a:pPr>
            <a:r>
              <a:rPr lang="en-US" altLang="zh-CN"/>
              <a:t>6.</a:t>
            </a:r>
            <a:r>
              <a:rPr lang="zh-CN" altLang="en-US"/>
              <a:t>干接点设备（如</a:t>
            </a:r>
            <a:r>
              <a:rPr lang="en-US" altLang="zh-CN"/>
              <a:t>KNX C2</a:t>
            </a:r>
            <a:r>
              <a:rPr lang="zh-CN" altLang="en-US"/>
              <a:t>干接点模块控制窗帘）无法在小度上读取状态</a:t>
            </a:r>
            <a:endParaRPr lang="zh-CN"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 name="文本框 1"/>
          <p:cNvSpPr txBox="1"/>
          <p:nvPr/>
        </p:nvSpPr>
        <p:spPr>
          <a:xfrm>
            <a:off x="3212465" y="1483360"/>
            <a:ext cx="5219700" cy="706755"/>
          </a:xfrm>
          <a:prstGeom prst="rect">
            <a:avLst/>
          </a:prstGeom>
          <a:noFill/>
        </p:spPr>
        <p:txBody>
          <a:bodyPr wrap="square" rtlCol="0">
            <a:spAutoFit/>
          </a:bodyPr>
          <a:p>
            <a:pPr algn="ctr"/>
            <a:r>
              <a:rPr lang="zh-CN" altLang="en-US" sz="4000"/>
              <a:t>小爱对接操作说明</a:t>
            </a:r>
            <a:endParaRPr lang="zh-CN" altLang="en-US" sz="40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 name="文本框 1"/>
          <p:cNvSpPr txBox="1"/>
          <p:nvPr/>
        </p:nvSpPr>
        <p:spPr>
          <a:xfrm>
            <a:off x="628015" y="988695"/>
            <a:ext cx="4064000" cy="368300"/>
          </a:xfrm>
          <a:prstGeom prst="rect">
            <a:avLst/>
          </a:prstGeom>
          <a:noFill/>
        </p:spPr>
        <p:txBody>
          <a:bodyPr wrap="square" rtlCol="0">
            <a:spAutoFit/>
          </a:bodyPr>
          <a:p>
            <a:r>
              <a:rPr lang="zh-CN" altLang="en-US"/>
              <a:t>【小爱</a:t>
            </a:r>
            <a:r>
              <a:rPr lang="en-US" altLang="zh-CN"/>
              <a:t>-</a:t>
            </a:r>
            <a:r>
              <a:rPr lang="zh-CN" altLang="en-US"/>
              <a:t>支持设备类别</a:t>
            </a:r>
            <a:r>
              <a:rPr lang="zh-CN" altLang="en-US"/>
              <a:t>】</a:t>
            </a:r>
            <a:endParaRPr lang="zh-CN" altLang="en-US"/>
          </a:p>
        </p:txBody>
      </p:sp>
      <p:sp>
        <p:nvSpPr>
          <p:cNvPr id="3" name="文本框 2"/>
          <p:cNvSpPr txBox="1"/>
          <p:nvPr/>
        </p:nvSpPr>
        <p:spPr>
          <a:xfrm>
            <a:off x="1337945" y="1546860"/>
            <a:ext cx="8993505" cy="506730"/>
          </a:xfrm>
          <a:prstGeom prst="rect">
            <a:avLst/>
          </a:prstGeom>
          <a:noFill/>
        </p:spPr>
        <p:txBody>
          <a:bodyPr wrap="square" rtlCol="0">
            <a:spAutoFit/>
          </a:bodyPr>
          <a:p>
            <a:pPr>
              <a:lnSpc>
                <a:spcPct val="150000"/>
              </a:lnSpc>
            </a:pPr>
            <a:r>
              <a:rPr lang="zh-CN" altLang="en-US"/>
              <a:t>小爱支持：空调、暖气、新风、热水、门窗、灯光、窗帘的基础控制</a:t>
            </a:r>
            <a:endParaRPr lang="zh-CN"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 name="文本框 1"/>
          <p:cNvSpPr txBox="1"/>
          <p:nvPr/>
        </p:nvSpPr>
        <p:spPr>
          <a:xfrm>
            <a:off x="628015" y="988695"/>
            <a:ext cx="4064000" cy="368300"/>
          </a:xfrm>
          <a:prstGeom prst="rect">
            <a:avLst/>
          </a:prstGeom>
          <a:noFill/>
        </p:spPr>
        <p:txBody>
          <a:bodyPr wrap="square" rtlCol="0">
            <a:spAutoFit/>
          </a:bodyPr>
          <a:p>
            <a:r>
              <a:rPr lang="zh-CN" altLang="en-US"/>
              <a:t>【小爱</a:t>
            </a:r>
            <a:r>
              <a:rPr lang="en-US" altLang="zh-CN"/>
              <a:t>-</a:t>
            </a:r>
            <a:r>
              <a:rPr lang="zh-CN" altLang="en-US"/>
              <a:t>准备工作】</a:t>
            </a:r>
            <a:endParaRPr lang="zh-CN" altLang="en-US"/>
          </a:p>
        </p:txBody>
      </p:sp>
      <p:sp>
        <p:nvSpPr>
          <p:cNvPr id="3" name="文本框 2"/>
          <p:cNvSpPr txBox="1"/>
          <p:nvPr/>
        </p:nvSpPr>
        <p:spPr>
          <a:xfrm>
            <a:off x="1337945" y="1546860"/>
            <a:ext cx="8993505" cy="2168525"/>
          </a:xfrm>
          <a:prstGeom prst="rect">
            <a:avLst/>
          </a:prstGeom>
          <a:noFill/>
        </p:spPr>
        <p:txBody>
          <a:bodyPr wrap="square" rtlCol="0">
            <a:spAutoFit/>
          </a:bodyPr>
          <a:p>
            <a:pPr>
              <a:lnSpc>
                <a:spcPct val="150000"/>
              </a:lnSpc>
            </a:pPr>
            <a:r>
              <a:rPr lang="zh-CN" altLang="en-US"/>
              <a:t>舒适管家交付后，建议在舒适管家上做好以下工作，可减少小爱交付的工作量：</a:t>
            </a:r>
            <a:endParaRPr lang="zh-CN" altLang="en-US"/>
          </a:p>
          <a:p>
            <a:pPr>
              <a:lnSpc>
                <a:spcPct val="150000"/>
              </a:lnSpc>
            </a:pPr>
            <a:r>
              <a:rPr lang="en-US" altLang="zh-CN"/>
              <a:t>1.</a:t>
            </a:r>
            <a:r>
              <a:rPr lang="zh-CN" altLang="en-US"/>
              <a:t>舒适管家</a:t>
            </a:r>
            <a:r>
              <a:rPr lang="en-US" altLang="zh-CN"/>
              <a:t>APP</a:t>
            </a:r>
            <a:r>
              <a:rPr lang="zh-CN" altLang="en-US"/>
              <a:t>上所有设备都在线</a:t>
            </a:r>
            <a:endParaRPr lang="zh-CN" altLang="en-US"/>
          </a:p>
          <a:p>
            <a:pPr>
              <a:lnSpc>
                <a:spcPct val="150000"/>
              </a:lnSpc>
            </a:pPr>
            <a:r>
              <a:rPr lang="en-US" altLang="zh-CN"/>
              <a:t>2.</a:t>
            </a:r>
            <a:r>
              <a:rPr lang="zh-CN" altLang="en-US"/>
              <a:t>舒适管家</a:t>
            </a:r>
            <a:r>
              <a:rPr lang="en-US" altLang="zh-CN"/>
              <a:t>APP</a:t>
            </a:r>
            <a:r>
              <a:rPr lang="zh-CN" altLang="en-US"/>
              <a:t>上已给设备编辑准确的名称，能从名称上区分设备</a:t>
            </a:r>
            <a:endParaRPr lang="zh-CN" altLang="en-US"/>
          </a:p>
          <a:p>
            <a:pPr>
              <a:lnSpc>
                <a:spcPct val="150000"/>
              </a:lnSpc>
            </a:pPr>
            <a:r>
              <a:rPr lang="en-US" altLang="zh-CN"/>
              <a:t>3.</a:t>
            </a:r>
            <a:r>
              <a:rPr lang="zh-CN" altLang="en-US"/>
              <a:t>因小爱没有</a:t>
            </a:r>
            <a:r>
              <a:rPr lang="en-US" altLang="zh-CN"/>
              <a:t>“</a:t>
            </a:r>
            <a:r>
              <a:rPr lang="zh-CN" altLang="en-US"/>
              <a:t>房号</a:t>
            </a:r>
            <a:r>
              <a:rPr lang="en-US" altLang="zh-CN"/>
              <a:t>”</a:t>
            </a:r>
            <a:r>
              <a:rPr lang="zh-CN" altLang="en-US"/>
              <a:t>概念，多房号客户的设备会全部同步到小爱上；且小爱不支持</a:t>
            </a:r>
            <a:r>
              <a:rPr lang="en-US" altLang="zh-CN"/>
              <a:t>“</a:t>
            </a:r>
            <a:r>
              <a:rPr lang="zh-CN" altLang="en-US"/>
              <a:t>房间设定</a:t>
            </a:r>
            <a:r>
              <a:rPr lang="en-US" altLang="zh-CN"/>
              <a:t>”</a:t>
            </a:r>
            <a:r>
              <a:rPr lang="zh-CN" altLang="en-US"/>
              <a:t>，故建议多房号</a:t>
            </a:r>
            <a:r>
              <a:rPr lang="en-US" altLang="zh-CN"/>
              <a:t>/</a:t>
            </a:r>
            <a:r>
              <a:rPr lang="zh-CN" altLang="en-US"/>
              <a:t>设备较多客户可以分多个账号或是将设备名称设好方便分辨</a:t>
            </a:r>
            <a:endParaRPr lang="zh-CN"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 name="文本框 1"/>
          <p:cNvSpPr txBox="1"/>
          <p:nvPr/>
        </p:nvSpPr>
        <p:spPr>
          <a:xfrm>
            <a:off x="628015" y="988695"/>
            <a:ext cx="4064000" cy="368300"/>
          </a:xfrm>
          <a:prstGeom prst="rect">
            <a:avLst/>
          </a:prstGeom>
          <a:noFill/>
        </p:spPr>
        <p:txBody>
          <a:bodyPr wrap="square" rtlCol="0">
            <a:spAutoFit/>
          </a:bodyPr>
          <a:p>
            <a:r>
              <a:rPr lang="zh-CN" altLang="en-US"/>
              <a:t>【小爱</a:t>
            </a:r>
            <a:r>
              <a:rPr lang="en-US" altLang="zh-CN"/>
              <a:t>-</a:t>
            </a:r>
            <a:r>
              <a:rPr lang="zh-CN" altLang="en-US"/>
              <a:t>绑定小爱】</a:t>
            </a:r>
            <a:endParaRPr lang="zh-CN" altLang="en-US"/>
          </a:p>
        </p:txBody>
      </p:sp>
      <p:sp>
        <p:nvSpPr>
          <p:cNvPr id="3" name="文本框 2"/>
          <p:cNvSpPr txBox="1"/>
          <p:nvPr/>
        </p:nvSpPr>
        <p:spPr>
          <a:xfrm>
            <a:off x="557530" y="2054225"/>
            <a:ext cx="5393055" cy="2168525"/>
          </a:xfrm>
          <a:prstGeom prst="rect">
            <a:avLst/>
          </a:prstGeom>
          <a:noFill/>
        </p:spPr>
        <p:txBody>
          <a:bodyPr wrap="square" rtlCol="0">
            <a:spAutoFit/>
          </a:bodyPr>
          <a:p>
            <a:pPr>
              <a:lnSpc>
                <a:spcPct val="150000"/>
              </a:lnSpc>
            </a:pPr>
            <a:r>
              <a:rPr lang="en-US" altLang="zh-CN"/>
              <a:t>1.</a:t>
            </a:r>
            <a:r>
              <a:rPr lang="zh-CN" altLang="en-US"/>
              <a:t>从各大应用市场下载安装</a:t>
            </a:r>
            <a:r>
              <a:rPr lang="zh-CN"/>
              <a:t>米家</a:t>
            </a:r>
            <a:r>
              <a:rPr lang="en-US" altLang="zh-CN"/>
              <a:t>APP</a:t>
            </a:r>
            <a:endParaRPr lang="en-US" altLang="zh-CN"/>
          </a:p>
          <a:p>
            <a:pPr>
              <a:lnSpc>
                <a:spcPct val="150000"/>
              </a:lnSpc>
            </a:pPr>
            <a:r>
              <a:rPr lang="en-US" altLang="zh-CN"/>
              <a:t>2.</a:t>
            </a:r>
            <a:r>
              <a:rPr lang="zh-CN" altLang="en-US"/>
              <a:t>注册登录米家</a:t>
            </a:r>
            <a:r>
              <a:rPr lang="en-US" altLang="zh-CN"/>
              <a:t>APP</a:t>
            </a:r>
            <a:endParaRPr lang="en-US" altLang="zh-CN"/>
          </a:p>
          <a:p>
            <a:pPr>
              <a:lnSpc>
                <a:spcPct val="150000"/>
              </a:lnSpc>
            </a:pPr>
            <a:r>
              <a:rPr lang="en-US" altLang="zh-CN"/>
              <a:t>3.</a:t>
            </a:r>
            <a:r>
              <a:rPr lang="zh-CN" altLang="en-US"/>
              <a:t>点击右上角</a:t>
            </a:r>
            <a:r>
              <a:rPr lang="en-US" altLang="zh-CN"/>
              <a:t>“+”</a:t>
            </a:r>
            <a:r>
              <a:rPr lang="zh-CN" altLang="en-US"/>
              <a:t>选择添加设备</a:t>
            </a:r>
            <a:endParaRPr lang="zh-CN" altLang="en-US"/>
          </a:p>
          <a:p>
            <a:pPr>
              <a:lnSpc>
                <a:spcPct val="150000"/>
              </a:lnSpc>
            </a:pPr>
            <a:r>
              <a:rPr lang="en-US" altLang="zh-CN"/>
              <a:t>4.</a:t>
            </a:r>
            <a:r>
              <a:rPr lang="zh-CN" altLang="en-US"/>
              <a:t>根据米家</a:t>
            </a:r>
            <a:r>
              <a:rPr lang="en-US" altLang="zh-CN"/>
              <a:t>APP</a:t>
            </a:r>
            <a:r>
              <a:rPr lang="zh-CN" altLang="en-US"/>
              <a:t>提示添加小爱设备</a:t>
            </a:r>
            <a:endParaRPr lang="en-US" altLang="zh-CN"/>
          </a:p>
          <a:p>
            <a:pPr>
              <a:lnSpc>
                <a:spcPct val="150000"/>
              </a:lnSpc>
            </a:pPr>
            <a:endParaRPr lang="zh-CN" altLang="en-US"/>
          </a:p>
        </p:txBody>
      </p:sp>
      <p:pic>
        <p:nvPicPr>
          <p:cNvPr id="6" name="图片 5"/>
          <p:cNvPicPr>
            <a:picLocks noChangeAspect="1"/>
          </p:cNvPicPr>
          <p:nvPr>
            <p:custDataLst>
              <p:tags r:id="rId2"/>
            </p:custDataLst>
          </p:nvPr>
        </p:nvPicPr>
        <p:blipFill>
          <a:blip r:embed="rId3"/>
          <a:stretch>
            <a:fillRect/>
          </a:stretch>
        </p:blipFill>
        <p:spPr>
          <a:xfrm>
            <a:off x="6586220" y="516255"/>
            <a:ext cx="2562603" cy="5400000"/>
          </a:xfrm>
          <a:prstGeom prst="rect">
            <a:avLst/>
          </a:prstGeom>
        </p:spPr>
      </p:pic>
      <p:pic>
        <p:nvPicPr>
          <p:cNvPr id="7" name="图片 6"/>
          <p:cNvPicPr>
            <a:picLocks noChangeAspect="1"/>
          </p:cNvPicPr>
          <p:nvPr>
            <p:custDataLst>
              <p:tags r:id="rId4"/>
            </p:custDataLst>
          </p:nvPr>
        </p:nvPicPr>
        <p:blipFill>
          <a:blip r:embed="rId5"/>
          <a:stretch>
            <a:fillRect/>
          </a:stretch>
        </p:blipFill>
        <p:spPr>
          <a:xfrm>
            <a:off x="9535795" y="516255"/>
            <a:ext cx="2402135" cy="54000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 name="文本框 1"/>
          <p:cNvSpPr txBox="1"/>
          <p:nvPr/>
        </p:nvSpPr>
        <p:spPr>
          <a:xfrm>
            <a:off x="628015" y="988695"/>
            <a:ext cx="4064000" cy="368300"/>
          </a:xfrm>
          <a:prstGeom prst="rect">
            <a:avLst/>
          </a:prstGeom>
          <a:noFill/>
        </p:spPr>
        <p:txBody>
          <a:bodyPr wrap="square" rtlCol="0">
            <a:spAutoFit/>
          </a:bodyPr>
          <a:p>
            <a:r>
              <a:rPr lang="zh-CN" altLang="en-US"/>
              <a:t>【小爱</a:t>
            </a:r>
            <a:r>
              <a:rPr lang="en-US" altLang="zh-CN"/>
              <a:t>-</a:t>
            </a:r>
            <a:r>
              <a:rPr lang="zh-CN" altLang="en-US"/>
              <a:t>绑定舒适管家账号</a:t>
            </a:r>
            <a:r>
              <a:rPr lang="zh-CN" altLang="en-US"/>
              <a:t>】</a:t>
            </a:r>
            <a:endParaRPr lang="zh-CN" altLang="en-US"/>
          </a:p>
        </p:txBody>
      </p:sp>
      <p:sp>
        <p:nvSpPr>
          <p:cNvPr id="3" name="文本框 2"/>
          <p:cNvSpPr txBox="1"/>
          <p:nvPr/>
        </p:nvSpPr>
        <p:spPr>
          <a:xfrm>
            <a:off x="729615" y="1435100"/>
            <a:ext cx="4064000" cy="368300"/>
          </a:xfrm>
          <a:prstGeom prst="rect">
            <a:avLst/>
          </a:prstGeom>
          <a:noFill/>
        </p:spPr>
        <p:txBody>
          <a:bodyPr wrap="square" rtlCol="0">
            <a:spAutoFit/>
          </a:bodyPr>
          <a:p>
            <a:r>
              <a:rPr lang="en-US" altLang="zh-CN"/>
              <a:t>1.</a:t>
            </a:r>
            <a:r>
              <a:rPr lang="zh-CN" altLang="en-US"/>
              <a:t>点击</a:t>
            </a:r>
            <a:r>
              <a:rPr lang="en-US" altLang="zh-CN"/>
              <a:t>“</a:t>
            </a:r>
            <a:r>
              <a:rPr lang="zh-CN" altLang="en-US"/>
              <a:t>我的</a:t>
            </a:r>
            <a:r>
              <a:rPr lang="en-US" altLang="zh-CN"/>
              <a:t>”</a:t>
            </a:r>
            <a:endParaRPr lang="zh-CN" altLang="en-US"/>
          </a:p>
        </p:txBody>
      </p:sp>
      <p:sp>
        <p:nvSpPr>
          <p:cNvPr id="5" name="文本框 4"/>
          <p:cNvSpPr txBox="1"/>
          <p:nvPr/>
        </p:nvSpPr>
        <p:spPr>
          <a:xfrm>
            <a:off x="4398010" y="1506220"/>
            <a:ext cx="4064000" cy="368300"/>
          </a:xfrm>
          <a:prstGeom prst="rect">
            <a:avLst/>
          </a:prstGeom>
          <a:noFill/>
        </p:spPr>
        <p:txBody>
          <a:bodyPr wrap="square" rtlCol="0">
            <a:spAutoFit/>
          </a:bodyPr>
          <a:p>
            <a:r>
              <a:rPr lang="en-US" altLang="zh-CN"/>
              <a:t>2.</a:t>
            </a:r>
            <a:r>
              <a:rPr lang="zh-CN" altLang="en-US"/>
              <a:t>选择</a:t>
            </a:r>
            <a:r>
              <a:rPr lang="en-US" altLang="zh-CN"/>
              <a:t>“</a:t>
            </a:r>
            <a:r>
              <a:rPr lang="zh-CN" altLang="en-US"/>
              <a:t>连接其他平台</a:t>
            </a:r>
            <a:r>
              <a:rPr lang="en-US" altLang="zh-CN"/>
              <a:t>”</a:t>
            </a:r>
            <a:endParaRPr lang="en-US" altLang="zh-CN"/>
          </a:p>
        </p:txBody>
      </p:sp>
      <p:sp>
        <p:nvSpPr>
          <p:cNvPr id="7" name="文本框 6"/>
          <p:cNvSpPr txBox="1"/>
          <p:nvPr/>
        </p:nvSpPr>
        <p:spPr>
          <a:xfrm>
            <a:off x="8128000" y="1506220"/>
            <a:ext cx="4064000" cy="368300"/>
          </a:xfrm>
          <a:prstGeom prst="rect">
            <a:avLst/>
          </a:prstGeom>
          <a:noFill/>
        </p:spPr>
        <p:txBody>
          <a:bodyPr wrap="square" rtlCol="0">
            <a:spAutoFit/>
          </a:bodyPr>
          <a:p>
            <a:r>
              <a:rPr lang="en-US" altLang="zh-CN"/>
              <a:t>3.</a:t>
            </a:r>
            <a:r>
              <a:rPr lang="zh-CN"/>
              <a:t>点击</a:t>
            </a:r>
            <a:r>
              <a:rPr lang="en-US" altLang="zh-CN"/>
              <a:t>“</a:t>
            </a:r>
            <a:r>
              <a:rPr lang="zh-CN" altLang="en-US"/>
              <a:t>添加</a:t>
            </a:r>
            <a:endParaRPr lang="zh-CN" altLang="en-US"/>
          </a:p>
        </p:txBody>
      </p:sp>
      <p:pic>
        <p:nvPicPr>
          <p:cNvPr id="8" name="图片 7"/>
          <p:cNvPicPr>
            <a:picLocks noChangeAspect="1"/>
          </p:cNvPicPr>
          <p:nvPr>
            <p:custDataLst>
              <p:tags r:id="rId2"/>
            </p:custDataLst>
          </p:nvPr>
        </p:nvPicPr>
        <p:blipFill>
          <a:blip r:embed="rId3"/>
          <a:stretch>
            <a:fillRect/>
          </a:stretch>
        </p:blipFill>
        <p:spPr>
          <a:xfrm>
            <a:off x="926465" y="2080260"/>
            <a:ext cx="1771802" cy="3600000"/>
          </a:xfrm>
          <a:prstGeom prst="rect">
            <a:avLst/>
          </a:prstGeom>
        </p:spPr>
      </p:pic>
      <p:pic>
        <p:nvPicPr>
          <p:cNvPr id="10" name="图片 9"/>
          <p:cNvPicPr>
            <a:picLocks noChangeAspect="1"/>
          </p:cNvPicPr>
          <p:nvPr>
            <p:custDataLst>
              <p:tags r:id="rId4"/>
            </p:custDataLst>
          </p:nvPr>
        </p:nvPicPr>
        <p:blipFill>
          <a:blip r:embed="rId5"/>
          <a:stretch>
            <a:fillRect/>
          </a:stretch>
        </p:blipFill>
        <p:spPr>
          <a:xfrm>
            <a:off x="4690110" y="1962785"/>
            <a:ext cx="1722957" cy="3600000"/>
          </a:xfrm>
          <a:prstGeom prst="rect">
            <a:avLst/>
          </a:prstGeom>
        </p:spPr>
      </p:pic>
      <p:pic>
        <p:nvPicPr>
          <p:cNvPr id="11" name="图片 10"/>
          <p:cNvPicPr>
            <a:picLocks noChangeAspect="1"/>
          </p:cNvPicPr>
          <p:nvPr>
            <p:custDataLst>
              <p:tags r:id="rId6"/>
            </p:custDataLst>
          </p:nvPr>
        </p:nvPicPr>
        <p:blipFill>
          <a:blip r:embed="rId7"/>
          <a:stretch>
            <a:fillRect/>
          </a:stretch>
        </p:blipFill>
        <p:spPr>
          <a:xfrm>
            <a:off x="8404860" y="1962785"/>
            <a:ext cx="1624060" cy="36000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 name="文本框 1"/>
          <p:cNvSpPr txBox="1"/>
          <p:nvPr/>
        </p:nvSpPr>
        <p:spPr>
          <a:xfrm>
            <a:off x="628015" y="988695"/>
            <a:ext cx="4064000" cy="368300"/>
          </a:xfrm>
          <a:prstGeom prst="rect">
            <a:avLst/>
          </a:prstGeom>
          <a:noFill/>
        </p:spPr>
        <p:txBody>
          <a:bodyPr wrap="square" rtlCol="0">
            <a:spAutoFit/>
          </a:bodyPr>
          <a:p>
            <a:r>
              <a:rPr lang="zh-CN" altLang="en-US"/>
              <a:t>【小爱</a:t>
            </a:r>
            <a:r>
              <a:rPr lang="en-US" altLang="zh-CN"/>
              <a:t>-</a:t>
            </a:r>
            <a:r>
              <a:rPr lang="zh-CN" altLang="en-US"/>
              <a:t>绑定舒适管家账号</a:t>
            </a:r>
            <a:r>
              <a:rPr lang="zh-CN" altLang="en-US"/>
              <a:t>】</a:t>
            </a:r>
            <a:endParaRPr lang="zh-CN" altLang="en-US"/>
          </a:p>
        </p:txBody>
      </p:sp>
      <p:sp>
        <p:nvSpPr>
          <p:cNvPr id="3" name="文本框 2"/>
          <p:cNvSpPr txBox="1"/>
          <p:nvPr/>
        </p:nvSpPr>
        <p:spPr>
          <a:xfrm>
            <a:off x="729615" y="1435100"/>
            <a:ext cx="4064000" cy="368300"/>
          </a:xfrm>
          <a:prstGeom prst="rect">
            <a:avLst/>
          </a:prstGeom>
          <a:noFill/>
        </p:spPr>
        <p:txBody>
          <a:bodyPr wrap="square" rtlCol="0">
            <a:spAutoFit/>
          </a:bodyPr>
          <a:p>
            <a:r>
              <a:rPr lang="en-US" altLang="zh-CN"/>
              <a:t>4.</a:t>
            </a:r>
            <a:r>
              <a:rPr lang="zh-CN" altLang="en-US"/>
              <a:t>搜索</a:t>
            </a:r>
            <a:r>
              <a:rPr lang="en-US" altLang="zh-CN"/>
              <a:t>”</a:t>
            </a:r>
            <a:r>
              <a:rPr lang="zh-CN" altLang="en-US"/>
              <a:t>舒适管家</a:t>
            </a:r>
            <a:r>
              <a:rPr lang="en-US" altLang="zh-CN"/>
              <a:t>“</a:t>
            </a:r>
            <a:endParaRPr lang="en-US" altLang="zh-CN"/>
          </a:p>
        </p:txBody>
      </p:sp>
      <p:sp>
        <p:nvSpPr>
          <p:cNvPr id="5" name="文本框 4"/>
          <p:cNvSpPr txBox="1"/>
          <p:nvPr/>
        </p:nvSpPr>
        <p:spPr>
          <a:xfrm>
            <a:off x="4692015" y="1496060"/>
            <a:ext cx="4064000" cy="368300"/>
          </a:xfrm>
          <a:prstGeom prst="rect">
            <a:avLst/>
          </a:prstGeom>
          <a:noFill/>
        </p:spPr>
        <p:txBody>
          <a:bodyPr wrap="square" rtlCol="0">
            <a:spAutoFit/>
          </a:bodyPr>
          <a:p>
            <a:r>
              <a:rPr lang="en-US" altLang="zh-CN"/>
              <a:t>5.</a:t>
            </a:r>
            <a:r>
              <a:rPr lang="zh-CN"/>
              <a:t>点击</a:t>
            </a:r>
            <a:r>
              <a:rPr lang="en-US" altLang="zh-CN"/>
              <a:t>”</a:t>
            </a:r>
            <a:r>
              <a:rPr lang="zh-CN" altLang="en-US"/>
              <a:t>绑定账号</a:t>
            </a:r>
            <a:r>
              <a:rPr lang="en-US" altLang="zh-CN"/>
              <a:t>“</a:t>
            </a:r>
            <a:endParaRPr lang="en-US" altLang="zh-CN"/>
          </a:p>
        </p:txBody>
      </p:sp>
      <p:sp>
        <p:nvSpPr>
          <p:cNvPr id="7" name="文本框 6"/>
          <p:cNvSpPr txBox="1"/>
          <p:nvPr/>
        </p:nvSpPr>
        <p:spPr>
          <a:xfrm>
            <a:off x="8356600" y="1496060"/>
            <a:ext cx="3567430" cy="645160"/>
          </a:xfrm>
          <a:prstGeom prst="rect">
            <a:avLst/>
          </a:prstGeom>
          <a:noFill/>
        </p:spPr>
        <p:txBody>
          <a:bodyPr wrap="square" rtlCol="0">
            <a:spAutoFit/>
          </a:bodyPr>
          <a:p>
            <a:r>
              <a:rPr lang="en-US" altLang="zh-CN"/>
              <a:t>6.</a:t>
            </a:r>
            <a:r>
              <a:rPr lang="zh-CN" altLang="en-US">
                <a:sym typeface="+mn-ea"/>
              </a:rPr>
              <a:t>输入舒适管家</a:t>
            </a:r>
            <a:r>
              <a:rPr lang="en-US" altLang="zh-CN">
                <a:sym typeface="+mn-ea"/>
              </a:rPr>
              <a:t>APP</a:t>
            </a:r>
            <a:r>
              <a:rPr lang="zh-CN" altLang="en-US">
                <a:sym typeface="+mn-ea"/>
              </a:rPr>
              <a:t>账号信息，将其绑定到小爱</a:t>
            </a:r>
            <a:endParaRPr lang="zh-CN" altLang="en-US"/>
          </a:p>
        </p:txBody>
      </p:sp>
      <p:pic>
        <p:nvPicPr>
          <p:cNvPr id="4" name="图片 3"/>
          <p:cNvPicPr>
            <a:picLocks noChangeAspect="1"/>
          </p:cNvPicPr>
          <p:nvPr>
            <p:custDataLst>
              <p:tags r:id="rId2"/>
            </p:custDataLst>
          </p:nvPr>
        </p:nvPicPr>
        <p:blipFill>
          <a:blip r:embed="rId3"/>
          <a:stretch>
            <a:fillRect/>
          </a:stretch>
        </p:blipFill>
        <p:spPr>
          <a:xfrm>
            <a:off x="877570" y="1962785"/>
            <a:ext cx="2408587" cy="3600000"/>
          </a:xfrm>
          <a:prstGeom prst="rect">
            <a:avLst/>
          </a:prstGeom>
        </p:spPr>
      </p:pic>
      <p:pic>
        <p:nvPicPr>
          <p:cNvPr id="6" name="图片 5"/>
          <p:cNvPicPr>
            <a:picLocks noChangeAspect="1"/>
          </p:cNvPicPr>
          <p:nvPr>
            <p:custDataLst>
              <p:tags r:id="rId4"/>
            </p:custDataLst>
          </p:nvPr>
        </p:nvPicPr>
        <p:blipFill>
          <a:blip r:embed="rId5"/>
          <a:stretch>
            <a:fillRect/>
          </a:stretch>
        </p:blipFill>
        <p:spPr>
          <a:xfrm>
            <a:off x="4931410" y="2023745"/>
            <a:ext cx="1699747" cy="3600000"/>
          </a:xfrm>
          <a:prstGeom prst="rect">
            <a:avLst/>
          </a:prstGeom>
        </p:spPr>
      </p:pic>
      <p:pic>
        <p:nvPicPr>
          <p:cNvPr id="9" name="图片 8"/>
          <p:cNvPicPr>
            <a:picLocks noChangeAspect="1"/>
          </p:cNvPicPr>
          <p:nvPr>
            <p:custDataLst>
              <p:tags r:id="rId6"/>
            </p:custDataLst>
          </p:nvPr>
        </p:nvPicPr>
        <p:blipFill>
          <a:blip r:embed="rId7"/>
          <a:stretch>
            <a:fillRect/>
          </a:stretch>
        </p:blipFill>
        <p:spPr>
          <a:xfrm>
            <a:off x="9239250" y="2141220"/>
            <a:ext cx="1802416" cy="36000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 name="文本框 1"/>
          <p:cNvSpPr txBox="1"/>
          <p:nvPr/>
        </p:nvSpPr>
        <p:spPr>
          <a:xfrm>
            <a:off x="628015" y="988695"/>
            <a:ext cx="4064000" cy="368300"/>
          </a:xfrm>
          <a:prstGeom prst="rect">
            <a:avLst/>
          </a:prstGeom>
          <a:noFill/>
        </p:spPr>
        <p:txBody>
          <a:bodyPr wrap="square" rtlCol="0">
            <a:spAutoFit/>
          </a:bodyPr>
          <a:p>
            <a:r>
              <a:rPr lang="zh-CN" altLang="en-US"/>
              <a:t>【小爱</a:t>
            </a:r>
            <a:r>
              <a:rPr lang="en-US" altLang="zh-CN"/>
              <a:t>-</a:t>
            </a:r>
            <a:r>
              <a:rPr lang="zh-CN" altLang="en-US"/>
              <a:t>注意事项】</a:t>
            </a:r>
            <a:endParaRPr lang="zh-CN" altLang="en-US"/>
          </a:p>
        </p:txBody>
      </p:sp>
      <p:sp>
        <p:nvSpPr>
          <p:cNvPr id="3" name="文本框 2"/>
          <p:cNvSpPr txBox="1"/>
          <p:nvPr/>
        </p:nvSpPr>
        <p:spPr>
          <a:xfrm>
            <a:off x="1186180" y="1526540"/>
            <a:ext cx="10636250" cy="506730"/>
          </a:xfrm>
          <a:prstGeom prst="rect">
            <a:avLst/>
          </a:prstGeom>
          <a:noFill/>
        </p:spPr>
        <p:txBody>
          <a:bodyPr wrap="square" rtlCol="0">
            <a:spAutoFit/>
          </a:bodyPr>
          <a:p>
            <a:pPr>
              <a:lnSpc>
                <a:spcPct val="150000"/>
              </a:lnSpc>
            </a:pPr>
            <a:r>
              <a:rPr lang="en-US" altLang="zh-CN"/>
              <a:t>1.</a:t>
            </a:r>
            <a:r>
              <a:rPr lang="zh-CN" altLang="en-US"/>
              <a:t>小爱因其限制，不支持语音场景控制</a:t>
            </a:r>
            <a:endParaRPr lang="zh-CN"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graphicFrame>
        <p:nvGraphicFramePr>
          <p:cNvPr id="4" name="表格 3"/>
          <p:cNvGraphicFramePr/>
          <p:nvPr>
            <p:custDataLst>
              <p:tags r:id="rId2"/>
            </p:custDataLst>
          </p:nvPr>
        </p:nvGraphicFramePr>
        <p:xfrm>
          <a:off x="1828800" y="2857500"/>
          <a:ext cx="8533765" cy="1143000"/>
        </p:xfrm>
        <a:graphic>
          <a:graphicData uri="http://schemas.openxmlformats.org/drawingml/2006/table">
            <a:tbl>
              <a:tblPr firstRow="1" bandRow="1">
                <a:tableStyleId>{5C22544A-7EE6-4342-B048-85BDC9FD1C3A}</a:tableStyleId>
              </a:tblPr>
              <a:tblGrid>
                <a:gridCol w="2844165"/>
                <a:gridCol w="2844165"/>
                <a:gridCol w="2844165"/>
              </a:tblGrid>
              <a:tr h="381000">
                <a:tc>
                  <a:txBody>
                    <a:bodyPr/>
                    <a:p>
                      <a:pPr algn="ctr">
                        <a:buNone/>
                      </a:pPr>
                      <a:r>
                        <a:rPr lang="zh-CN" altLang="en-US"/>
                        <a:t>更新版本</a:t>
                      </a:r>
                      <a:endParaRPr lang="zh-CN" altLang="en-US"/>
                    </a:p>
                  </a:txBody>
                  <a:tcPr/>
                </a:tc>
                <a:tc>
                  <a:txBody>
                    <a:bodyPr/>
                    <a:p>
                      <a:pPr algn="ctr">
                        <a:buNone/>
                      </a:pPr>
                      <a:r>
                        <a:rPr lang="zh-CN" altLang="en-US"/>
                        <a:t>更新时间</a:t>
                      </a:r>
                      <a:endParaRPr lang="zh-CN" altLang="en-US"/>
                    </a:p>
                  </a:txBody>
                  <a:tcPr/>
                </a:tc>
                <a:tc>
                  <a:txBody>
                    <a:bodyPr/>
                    <a:p>
                      <a:pPr algn="ctr">
                        <a:buNone/>
                      </a:pPr>
                      <a:r>
                        <a:rPr lang="zh-CN" altLang="en-US"/>
                        <a:t>说明</a:t>
                      </a:r>
                      <a:endParaRPr lang="zh-CN" altLang="en-US"/>
                    </a:p>
                  </a:txBody>
                  <a:tcPr/>
                </a:tc>
              </a:tr>
              <a:tr h="381000">
                <a:tc>
                  <a:txBody>
                    <a:bodyPr/>
                    <a:p>
                      <a:pPr>
                        <a:buNone/>
                      </a:pPr>
                      <a:r>
                        <a:rPr lang="en-US" altLang="zh-CN"/>
                        <a:t>V1.0</a:t>
                      </a:r>
                      <a:endParaRPr lang="en-US" altLang="zh-CN"/>
                    </a:p>
                  </a:txBody>
                  <a:tcPr/>
                </a:tc>
                <a:tc>
                  <a:txBody>
                    <a:bodyPr/>
                    <a:p>
                      <a:pPr>
                        <a:buNone/>
                      </a:pPr>
                      <a:r>
                        <a:rPr lang="en-US" altLang="zh-CN"/>
                        <a:t>2023/11/16</a:t>
                      </a:r>
                      <a:endParaRPr lang="en-US" altLang="zh-CN"/>
                    </a:p>
                  </a:txBody>
                  <a:tcPr/>
                </a:tc>
                <a:tc>
                  <a:txBody>
                    <a:bodyPr/>
                    <a:p>
                      <a:pPr>
                        <a:buNone/>
                      </a:pPr>
                      <a:r>
                        <a:rPr lang="en-US" altLang="zh-CN"/>
                        <a:t>1.</a:t>
                      </a:r>
                      <a:r>
                        <a:rPr lang="zh-CN" altLang="en-US"/>
                        <a:t>新增小度使用说明（小度版本</a:t>
                      </a:r>
                      <a:r>
                        <a:rPr lang="en-US" altLang="zh-CN"/>
                        <a:t>5.70.0</a:t>
                      </a:r>
                      <a:r>
                        <a:rPr lang="zh-CN" altLang="en-US"/>
                        <a:t>）</a:t>
                      </a:r>
                      <a:endParaRPr lang="zh-CN" altLang="en-US"/>
                    </a:p>
                  </a:txBody>
                  <a:tcPr/>
                </a:tc>
              </a:tr>
              <a:tr h="381000">
                <a:tc>
                  <a:txBody>
                    <a:bodyPr/>
                    <a:p>
                      <a:pPr>
                        <a:buNone/>
                      </a:pPr>
                      <a:r>
                        <a:rPr lang="en-US" altLang="zh-CN"/>
                        <a:t>V1.1</a:t>
                      </a:r>
                      <a:endParaRPr lang="en-US" altLang="zh-CN"/>
                    </a:p>
                  </a:txBody>
                  <a:tcPr/>
                </a:tc>
                <a:tc>
                  <a:txBody>
                    <a:bodyPr/>
                    <a:p>
                      <a:pPr>
                        <a:buNone/>
                      </a:pPr>
                      <a:r>
                        <a:rPr lang="en-US" altLang="zh-CN"/>
                        <a:t>2023/11/22</a:t>
                      </a:r>
                      <a:endParaRPr lang="en-US" altLang="zh-CN"/>
                    </a:p>
                  </a:txBody>
                  <a:tcPr/>
                </a:tc>
                <a:tc>
                  <a:txBody>
                    <a:bodyPr/>
                    <a:p>
                      <a:pPr>
                        <a:buNone/>
                      </a:pPr>
                      <a:r>
                        <a:rPr lang="en-US" altLang="zh-CN" sz="1800">
                          <a:sym typeface="+mn-ea"/>
                        </a:rPr>
                        <a:t>1.</a:t>
                      </a:r>
                      <a:r>
                        <a:rPr lang="zh-CN" altLang="en-US" sz="1800">
                          <a:sym typeface="+mn-ea"/>
                        </a:rPr>
                        <a:t>新增小爱同学使用说明（米家版本</a:t>
                      </a:r>
                      <a:r>
                        <a:rPr lang="en-US" altLang="zh-CN" sz="1800">
                          <a:sym typeface="+mn-ea"/>
                        </a:rPr>
                        <a:t>8.11.709</a:t>
                      </a:r>
                      <a:r>
                        <a:rPr lang="zh-CN" altLang="en-US" sz="1800">
                          <a:sym typeface="+mn-ea"/>
                        </a:rPr>
                        <a:t>）</a:t>
                      </a:r>
                      <a:endParaRPr lang="zh-CN" altLang="en-US"/>
                    </a:p>
                  </a:txBody>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 name="文本框 1"/>
          <p:cNvSpPr txBox="1"/>
          <p:nvPr/>
        </p:nvSpPr>
        <p:spPr>
          <a:xfrm>
            <a:off x="3404870" y="1240155"/>
            <a:ext cx="5219700" cy="706755"/>
          </a:xfrm>
          <a:prstGeom prst="rect">
            <a:avLst/>
          </a:prstGeom>
          <a:noFill/>
        </p:spPr>
        <p:txBody>
          <a:bodyPr wrap="square" rtlCol="0">
            <a:spAutoFit/>
          </a:bodyPr>
          <a:p>
            <a:pPr algn="ctr"/>
            <a:r>
              <a:rPr lang="zh-CN" altLang="en-US" sz="4000"/>
              <a:t>小度对接操作说明</a:t>
            </a:r>
            <a:endParaRPr lang="zh-CN" altLang="en-US" sz="40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 name="文本框 1"/>
          <p:cNvSpPr txBox="1"/>
          <p:nvPr/>
        </p:nvSpPr>
        <p:spPr>
          <a:xfrm>
            <a:off x="628015" y="988695"/>
            <a:ext cx="4064000" cy="368300"/>
          </a:xfrm>
          <a:prstGeom prst="rect">
            <a:avLst/>
          </a:prstGeom>
          <a:noFill/>
        </p:spPr>
        <p:txBody>
          <a:bodyPr wrap="square" rtlCol="0">
            <a:spAutoFit/>
          </a:bodyPr>
          <a:p>
            <a:r>
              <a:rPr lang="zh-CN" altLang="en-US"/>
              <a:t>【小度</a:t>
            </a:r>
            <a:r>
              <a:rPr lang="en-US" altLang="zh-CN"/>
              <a:t>-</a:t>
            </a:r>
            <a:r>
              <a:rPr lang="zh-CN" altLang="en-US"/>
              <a:t>支持设备类别</a:t>
            </a:r>
            <a:r>
              <a:rPr lang="zh-CN" altLang="en-US"/>
              <a:t>】</a:t>
            </a:r>
            <a:endParaRPr lang="zh-CN" altLang="en-US"/>
          </a:p>
        </p:txBody>
      </p:sp>
      <p:sp>
        <p:nvSpPr>
          <p:cNvPr id="3" name="文本框 2"/>
          <p:cNvSpPr txBox="1"/>
          <p:nvPr/>
        </p:nvSpPr>
        <p:spPr>
          <a:xfrm>
            <a:off x="1337945" y="1546860"/>
            <a:ext cx="8993505" cy="506730"/>
          </a:xfrm>
          <a:prstGeom prst="rect">
            <a:avLst/>
          </a:prstGeom>
          <a:noFill/>
        </p:spPr>
        <p:txBody>
          <a:bodyPr wrap="square" rtlCol="0">
            <a:spAutoFit/>
          </a:bodyPr>
          <a:p>
            <a:pPr>
              <a:lnSpc>
                <a:spcPct val="150000"/>
              </a:lnSpc>
            </a:pPr>
            <a:r>
              <a:rPr lang="zh-CN" altLang="en-US"/>
              <a:t>小度支持：空调、暖气、新风、热水、门窗、灯光、窗帘的基础控制</a:t>
            </a:r>
            <a:endParaRPr lang="zh-CN"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 name="文本框 1"/>
          <p:cNvSpPr txBox="1"/>
          <p:nvPr/>
        </p:nvSpPr>
        <p:spPr>
          <a:xfrm>
            <a:off x="628015" y="988695"/>
            <a:ext cx="4064000" cy="368300"/>
          </a:xfrm>
          <a:prstGeom prst="rect">
            <a:avLst/>
          </a:prstGeom>
          <a:noFill/>
        </p:spPr>
        <p:txBody>
          <a:bodyPr wrap="square" rtlCol="0">
            <a:spAutoFit/>
          </a:bodyPr>
          <a:p>
            <a:r>
              <a:rPr lang="zh-CN" altLang="en-US"/>
              <a:t>【小度</a:t>
            </a:r>
            <a:r>
              <a:rPr lang="en-US" altLang="zh-CN"/>
              <a:t>-</a:t>
            </a:r>
            <a:r>
              <a:rPr lang="zh-CN" altLang="en-US"/>
              <a:t>准备工作】</a:t>
            </a:r>
            <a:endParaRPr lang="zh-CN" altLang="en-US"/>
          </a:p>
        </p:txBody>
      </p:sp>
      <p:sp>
        <p:nvSpPr>
          <p:cNvPr id="3" name="文本框 2"/>
          <p:cNvSpPr txBox="1"/>
          <p:nvPr/>
        </p:nvSpPr>
        <p:spPr>
          <a:xfrm>
            <a:off x="1337945" y="1546860"/>
            <a:ext cx="8993505" cy="2168525"/>
          </a:xfrm>
          <a:prstGeom prst="rect">
            <a:avLst/>
          </a:prstGeom>
          <a:noFill/>
        </p:spPr>
        <p:txBody>
          <a:bodyPr wrap="square" rtlCol="0">
            <a:spAutoFit/>
          </a:bodyPr>
          <a:p>
            <a:pPr>
              <a:lnSpc>
                <a:spcPct val="150000"/>
              </a:lnSpc>
            </a:pPr>
            <a:r>
              <a:rPr lang="zh-CN" altLang="en-US"/>
              <a:t>舒适管家交付后，建议在舒适管家上做好以下工作，可减少小度交付的工作量：</a:t>
            </a:r>
            <a:endParaRPr lang="zh-CN" altLang="en-US"/>
          </a:p>
          <a:p>
            <a:pPr>
              <a:lnSpc>
                <a:spcPct val="150000"/>
              </a:lnSpc>
            </a:pPr>
            <a:r>
              <a:rPr lang="en-US" altLang="zh-CN"/>
              <a:t>1.</a:t>
            </a:r>
            <a:r>
              <a:rPr lang="zh-CN" altLang="en-US"/>
              <a:t>舒适管家</a:t>
            </a:r>
            <a:r>
              <a:rPr lang="en-US" altLang="zh-CN"/>
              <a:t>APP</a:t>
            </a:r>
            <a:r>
              <a:rPr lang="zh-CN" altLang="en-US"/>
              <a:t>上所有设备都在线（离线设备不会同步到小度上）</a:t>
            </a:r>
            <a:endParaRPr lang="zh-CN" altLang="en-US"/>
          </a:p>
          <a:p>
            <a:pPr>
              <a:lnSpc>
                <a:spcPct val="150000"/>
              </a:lnSpc>
            </a:pPr>
            <a:r>
              <a:rPr lang="en-US" altLang="zh-CN"/>
              <a:t>2.</a:t>
            </a:r>
            <a:r>
              <a:rPr lang="zh-CN" altLang="en-US"/>
              <a:t>舒适管家</a:t>
            </a:r>
            <a:r>
              <a:rPr lang="en-US" altLang="zh-CN"/>
              <a:t>APP</a:t>
            </a:r>
            <a:r>
              <a:rPr lang="zh-CN" altLang="en-US"/>
              <a:t>上已给设备编辑准确的名称，能从名称上区分设备</a:t>
            </a:r>
            <a:endParaRPr lang="zh-CN" altLang="en-US"/>
          </a:p>
          <a:p>
            <a:pPr>
              <a:lnSpc>
                <a:spcPct val="150000"/>
              </a:lnSpc>
            </a:pPr>
            <a:r>
              <a:rPr lang="en-US" altLang="zh-CN"/>
              <a:t>3.</a:t>
            </a:r>
            <a:r>
              <a:rPr lang="zh-CN" altLang="en-US"/>
              <a:t>因小度没有</a:t>
            </a:r>
            <a:r>
              <a:rPr lang="en-US" altLang="zh-CN"/>
              <a:t>“</a:t>
            </a:r>
            <a:r>
              <a:rPr lang="zh-CN" altLang="en-US"/>
              <a:t>房号</a:t>
            </a:r>
            <a:r>
              <a:rPr lang="en-US" altLang="zh-CN"/>
              <a:t>”</a:t>
            </a:r>
            <a:r>
              <a:rPr lang="zh-CN" altLang="en-US"/>
              <a:t>概念，多房号客户的设备会全部同步到小度上，可根据实际情况将设备在小度上分好房间或是建议客户使用两个舒适管家账号</a:t>
            </a:r>
            <a:endParaRPr lang="zh-CN"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 name="文本框 1"/>
          <p:cNvSpPr txBox="1"/>
          <p:nvPr/>
        </p:nvSpPr>
        <p:spPr>
          <a:xfrm>
            <a:off x="628015" y="988695"/>
            <a:ext cx="4064000" cy="368300"/>
          </a:xfrm>
          <a:prstGeom prst="rect">
            <a:avLst/>
          </a:prstGeom>
          <a:noFill/>
        </p:spPr>
        <p:txBody>
          <a:bodyPr wrap="square" rtlCol="0">
            <a:spAutoFit/>
          </a:bodyPr>
          <a:p>
            <a:r>
              <a:rPr lang="zh-CN" altLang="en-US"/>
              <a:t>【小度</a:t>
            </a:r>
            <a:r>
              <a:rPr lang="en-US" altLang="zh-CN"/>
              <a:t>-</a:t>
            </a:r>
            <a:r>
              <a:rPr lang="zh-CN" altLang="en-US"/>
              <a:t>绑定小度</a:t>
            </a:r>
            <a:r>
              <a:rPr lang="zh-CN" altLang="en-US"/>
              <a:t>】</a:t>
            </a:r>
            <a:endParaRPr lang="zh-CN" altLang="en-US"/>
          </a:p>
        </p:txBody>
      </p:sp>
      <p:sp>
        <p:nvSpPr>
          <p:cNvPr id="3" name="文本框 2"/>
          <p:cNvSpPr txBox="1"/>
          <p:nvPr/>
        </p:nvSpPr>
        <p:spPr>
          <a:xfrm>
            <a:off x="557530" y="2054225"/>
            <a:ext cx="5393055" cy="1753235"/>
          </a:xfrm>
          <a:prstGeom prst="rect">
            <a:avLst/>
          </a:prstGeom>
          <a:noFill/>
        </p:spPr>
        <p:txBody>
          <a:bodyPr wrap="square" rtlCol="0">
            <a:spAutoFit/>
          </a:bodyPr>
          <a:p>
            <a:pPr>
              <a:lnSpc>
                <a:spcPct val="150000"/>
              </a:lnSpc>
            </a:pPr>
            <a:r>
              <a:rPr lang="en-US" altLang="zh-CN"/>
              <a:t>1.</a:t>
            </a:r>
            <a:r>
              <a:rPr lang="zh-CN" altLang="en-US"/>
              <a:t>从各大应用市场下载安装小度</a:t>
            </a:r>
            <a:r>
              <a:rPr lang="en-US" altLang="zh-CN"/>
              <a:t>APP</a:t>
            </a:r>
            <a:endParaRPr lang="en-US" altLang="zh-CN"/>
          </a:p>
          <a:p>
            <a:pPr>
              <a:lnSpc>
                <a:spcPct val="150000"/>
              </a:lnSpc>
            </a:pPr>
            <a:r>
              <a:rPr lang="en-US" altLang="zh-CN"/>
              <a:t>2.</a:t>
            </a:r>
            <a:r>
              <a:rPr lang="zh-CN" altLang="en-US"/>
              <a:t>注册登录小度账号</a:t>
            </a:r>
            <a:endParaRPr lang="zh-CN" altLang="en-US"/>
          </a:p>
          <a:p>
            <a:pPr>
              <a:lnSpc>
                <a:spcPct val="150000"/>
              </a:lnSpc>
            </a:pPr>
            <a:r>
              <a:rPr lang="en-US" altLang="zh-CN"/>
              <a:t>3.</a:t>
            </a:r>
            <a:r>
              <a:rPr lang="zh-CN" altLang="en-US"/>
              <a:t>根据右图入口找到对应型号的小度音箱，再根据小度提示绑定小度音箱</a:t>
            </a:r>
            <a:endParaRPr lang="zh-CN" altLang="en-US"/>
          </a:p>
        </p:txBody>
      </p:sp>
      <p:pic>
        <p:nvPicPr>
          <p:cNvPr id="4" name="图片 3"/>
          <p:cNvPicPr>
            <a:picLocks noChangeAspect="1"/>
          </p:cNvPicPr>
          <p:nvPr>
            <p:custDataLst>
              <p:tags r:id="rId2"/>
            </p:custDataLst>
          </p:nvPr>
        </p:nvPicPr>
        <p:blipFill>
          <a:blip r:embed="rId3"/>
          <a:stretch>
            <a:fillRect/>
          </a:stretch>
        </p:blipFill>
        <p:spPr>
          <a:xfrm>
            <a:off x="6308725" y="815975"/>
            <a:ext cx="2511309" cy="5400000"/>
          </a:xfrm>
          <a:prstGeom prst="rect">
            <a:avLst/>
          </a:prstGeom>
        </p:spPr>
      </p:pic>
      <p:pic>
        <p:nvPicPr>
          <p:cNvPr id="5" name="图片 4"/>
          <p:cNvPicPr>
            <a:picLocks noChangeAspect="1"/>
          </p:cNvPicPr>
          <p:nvPr>
            <p:custDataLst>
              <p:tags r:id="rId4"/>
            </p:custDataLst>
          </p:nvPr>
        </p:nvPicPr>
        <p:blipFill>
          <a:blip r:embed="rId5"/>
          <a:stretch>
            <a:fillRect/>
          </a:stretch>
        </p:blipFill>
        <p:spPr>
          <a:xfrm>
            <a:off x="9178290" y="815975"/>
            <a:ext cx="2762791" cy="54000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 name="文本框 1"/>
          <p:cNvSpPr txBox="1"/>
          <p:nvPr/>
        </p:nvSpPr>
        <p:spPr>
          <a:xfrm>
            <a:off x="628015" y="988695"/>
            <a:ext cx="4064000" cy="368300"/>
          </a:xfrm>
          <a:prstGeom prst="rect">
            <a:avLst/>
          </a:prstGeom>
          <a:noFill/>
        </p:spPr>
        <p:txBody>
          <a:bodyPr wrap="square" rtlCol="0">
            <a:spAutoFit/>
          </a:bodyPr>
          <a:p>
            <a:r>
              <a:rPr lang="zh-CN" altLang="en-US"/>
              <a:t>【小度</a:t>
            </a:r>
            <a:r>
              <a:rPr lang="en-US" altLang="zh-CN"/>
              <a:t>-</a:t>
            </a:r>
            <a:r>
              <a:rPr lang="zh-CN" altLang="en-US"/>
              <a:t>绑定舒适管家账号</a:t>
            </a:r>
            <a:r>
              <a:rPr lang="zh-CN" altLang="en-US"/>
              <a:t>】</a:t>
            </a:r>
            <a:endParaRPr lang="zh-CN" altLang="en-US"/>
          </a:p>
        </p:txBody>
      </p:sp>
      <p:sp>
        <p:nvSpPr>
          <p:cNvPr id="3" name="文本框 2"/>
          <p:cNvSpPr txBox="1"/>
          <p:nvPr/>
        </p:nvSpPr>
        <p:spPr>
          <a:xfrm>
            <a:off x="729615" y="1435100"/>
            <a:ext cx="4064000" cy="368300"/>
          </a:xfrm>
          <a:prstGeom prst="rect">
            <a:avLst/>
          </a:prstGeom>
          <a:noFill/>
        </p:spPr>
        <p:txBody>
          <a:bodyPr wrap="square" rtlCol="0">
            <a:spAutoFit/>
          </a:bodyPr>
          <a:p>
            <a:r>
              <a:rPr lang="en-US" altLang="zh-CN"/>
              <a:t>1.</a:t>
            </a:r>
            <a:r>
              <a:rPr lang="zh-CN" altLang="en-US"/>
              <a:t>进入到添加设备界面</a:t>
            </a:r>
            <a:endParaRPr lang="zh-CN" altLang="en-US"/>
          </a:p>
        </p:txBody>
      </p:sp>
      <p:pic>
        <p:nvPicPr>
          <p:cNvPr id="4" name="图片 3"/>
          <p:cNvPicPr>
            <a:picLocks noChangeAspect="1"/>
          </p:cNvPicPr>
          <p:nvPr>
            <p:custDataLst>
              <p:tags r:id="rId2"/>
            </p:custDataLst>
          </p:nvPr>
        </p:nvPicPr>
        <p:blipFill>
          <a:blip r:embed="rId3"/>
          <a:stretch>
            <a:fillRect/>
          </a:stretch>
        </p:blipFill>
        <p:spPr>
          <a:xfrm>
            <a:off x="628015" y="1881505"/>
            <a:ext cx="2731135" cy="4441825"/>
          </a:xfrm>
          <a:prstGeom prst="rect">
            <a:avLst/>
          </a:prstGeom>
        </p:spPr>
      </p:pic>
      <p:sp>
        <p:nvSpPr>
          <p:cNvPr id="5" name="文本框 4"/>
          <p:cNvSpPr txBox="1"/>
          <p:nvPr/>
        </p:nvSpPr>
        <p:spPr>
          <a:xfrm>
            <a:off x="4793615" y="1435100"/>
            <a:ext cx="4064000" cy="368300"/>
          </a:xfrm>
          <a:prstGeom prst="rect">
            <a:avLst/>
          </a:prstGeom>
          <a:noFill/>
        </p:spPr>
        <p:txBody>
          <a:bodyPr wrap="square" rtlCol="0">
            <a:spAutoFit/>
          </a:bodyPr>
          <a:p>
            <a:r>
              <a:rPr lang="en-US" altLang="zh-CN"/>
              <a:t>2.</a:t>
            </a:r>
            <a:r>
              <a:rPr lang="zh-CN" altLang="en-US"/>
              <a:t>搜索并选择</a:t>
            </a:r>
            <a:r>
              <a:rPr lang="en-US" altLang="zh-CN"/>
              <a:t>“</a:t>
            </a:r>
            <a:r>
              <a:rPr lang="zh-CN" altLang="en-US"/>
              <a:t>美景舒适管家</a:t>
            </a:r>
            <a:r>
              <a:rPr lang="en-US" altLang="zh-CN"/>
              <a:t>”</a:t>
            </a:r>
            <a:endParaRPr lang="en-US" altLang="zh-CN"/>
          </a:p>
        </p:txBody>
      </p:sp>
      <p:pic>
        <p:nvPicPr>
          <p:cNvPr id="6" name="图片 5"/>
          <p:cNvPicPr>
            <a:picLocks noChangeAspect="1"/>
          </p:cNvPicPr>
          <p:nvPr>
            <p:custDataLst>
              <p:tags r:id="rId4"/>
            </p:custDataLst>
          </p:nvPr>
        </p:nvPicPr>
        <p:blipFill>
          <a:blip r:embed="rId5"/>
          <a:stretch>
            <a:fillRect/>
          </a:stretch>
        </p:blipFill>
        <p:spPr>
          <a:xfrm>
            <a:off x="4919345" y="1962785"/>
            <a:ext cx="2880360" cy="4015740"/>
          </a:xfrm>
          <a:prstGeom prst="rect">
            <a:avLst/>
          </a:prstGeom>
        </p:spPr>
      </p:pic>
      <p:sp>
        <p:nvSpPr>
          <p:cNvPr id="7" name="文本框 6"/>
          <p:cNvSpPr txBox="1"/>
          <p:nvPr/>
        </p:nvSpPr>
        <p:spPr>
          <a:xfrm>
            <a:off x="8128000" y="1435100"/>
            <a:ext cx="4064000" cy="645160"/>
          </a:xfrm>
          <a:prstGeom prst="rect">
            <a:avLst/>
          </a:prstGeom>
          <a:noFill/>
        </p:spPr>
        <p:txBody>
          <a:bodyPr wrap="square" rtlCol="0">
            <a:spAutoFit/>
          </a:bodyPr>
          <a:p>
            <a:r>
              <a:rPr lang="en-US" altLang="zh-CN"/>
              <a:t>3.</a:t>
            </a:r>
            <a:r>
              <a:rPr lang="zh-CN" altLang="en-US"/>
              <a:t>输入舒适管家</a:t>
            </a:r>
            <a:r>
              <a:rPr lang="en-US" altLang="zh-CN"/>
              <a:t>APP</a:t>
            </a:r>
            <a:r>
              <a:rPr lang="zh-CN" altLang="en-US"/>
              <a:t>账号信息，将其绑定到小度</a:t>
            </a:r>
            <a:endParaRPr lang="zh-CN" altLang="en-US"/>
          </a:p>
        </p:txBody>
      </p:sp>
      <p:pic>
        <p:nvPicPr>
          <p:cNvPr id="9" name="图片 8"/>
          <p:cNvPicPr>
            <a:picLocks noChangeAspect="1"/>
          </p:cNvPicPr>
          <p:nvPr>
            <p:custDataLst>
              <p:tags r:id="rId6"/>
            </p:custDataLst>
          </p:nvPr>
        </p:nvPicPr>
        <p:blipFill>
          <a:blip r:embed="rId7"/>
          <a:stretch>
            <a:fillRect/>
          </a:stretch>
        </p:blipFill>
        <p:spPr>
          <a:xfrm>
            <a:off x="9159240" y="2080260"/>
            <a:ext cx="2402840" cy="428561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 name="文本框 1"/>
          <p:cNvSpPr txBox="1"/>
          <p:nvPr/>
        </p:nvSpPr>
        <p:spPr>
          <a:xfrm>
            <a:off x="628015" y="988695"/>
            <a:ext cx="4064000" cy="368300"/>
          </a:xfrm>
          <a:prstGeom prst="rect">
            <a:avLst/>
          </a:prstGeom>
          <a:noFill/>
        </p:spPr>
        <p:txBody>
          <a:bodyPr wrap="square" rtlCol="0">
            <a:spAutoFit/>
          </a:bodyPr>
          <a:p>
            <a:r>
              <a:rPr lang="zh-CN" altLang="en-US"/>
              <a:t>【小度</a:t>
            </a:r>
            <a:r>
              <a:rPr lang="en-US" altLang="zh-CN"/>
              <a:t>-</a:t>
            </a:r>
            <a:r>
              <a:rPr lang="zh-CN" altLang="en-US"/>
              <a:t>语音场景设置】</a:t>
            </a:r>
            <a:endParaRPr lang="zh-CN" altLang="en-US"/>
          </a:p>
        </p:txBody>
      </p:sp>
      <p:sp>
        <p:nvSpPr>
          <p:cNvPr id="3" name="文本框 2"/>
          <p:cNvSpPr txBox="1"/>
          <p:nvPr/>
        </p:nvSpPr>
        <p:spPr>
          <a:xfrm>
            <a:off x="425450" y="2503170"/>
            <a:ext cx="2582545" cy="645160"/>
          </a:xfrm>
          <a:prstGeom prst="rect">
            <a:avLst/>
          </a:prstGeom>
          <a:noFill/>
        </p:spPr>
        <p:txBody>
          <a:bodyPr wrap="square" rtlCol="0">
            <a:spAutoFit/>
          </a:bodyPr>
          <a:p>
            <a:pPr>
              <a:lnSpc>
                <a:spcPct val="100000"/>
              </a:lnSpc>
            </a:pPr>
            <a:r>
              <a:rPr lang="en-US" altLang="zh-CN"/>
              <a:t>1.</a:t>
            </a:r>
            <a:r>
              <a:rPr lang="zh-CN" altLang="en-US"/>
              <a:t>到小度</a:t>
            </a:r>
            <a:r>
              <a:rPr lang="en-US" altLang="zh-CN"/>
              <a:t>“</a:t>
            </a:r>
            <a:r>
              <a:rPr lang="zh-CN" altLang="en-US"/>
              <a:t>我的</a:t>
            </a:r>
            <a:r>
              <a:rPr lang="en-US" altLang="zh-CN"/>
              <a:t>”</a:t>
            </a:r>
            <a:r>
              <a:rPr lang="zh-CN" altLang="en-US"/>
              <a:t>页面点击</a:t>
            </a:r>
            <a:r>
              <a:rPr lang="en-US" altLang="zh-CN"/>
              <a:t>“</a:t>
            </a:r>
            <a:r>
              <a:rPr lang="zh-CN" altLang="en-US"/>
              <a:t>我的智能家居</a:t>
            </a:r>
            <a:r>
              <a:rPr lang="en-US" altLang="zh-CN"/>
              <a:t>”</a:t>
            </a:r>
            <a:endParaRPr lang="en-US" altLang="zh-CN"/>
          </a:p>
        </p:txBody>
      </p:sp>
      <p:pic>
        <p:nvPicPr>
          <p:cNvPr id="4" name="图片 3"/>
          <p:cNvPicPr>
            <a:picLocks noChangeAspect="1"/>
          </p:cNvPicPr>
          <p:nvPr>
            <p:custDataLst>
              <p:tags r:id="rId2"/>
            </p:custDataLst>
          </p:nvPr>
        </p:nvPicPr>
        <p:blipFill>
          <a:blip r:embed="rId3"/>
          <a:stretch>
            <a:fillRect/>
          </a:stretch>
        </p:blipFill>
        <p:spPr>
          <a:xfrm>
            <a:off x="3211195" y="488315"/>
            <a:ext cx="2452030" cy="5220000"/>
          </a:xfrm>
          <a:prstGeom prst="rect">
            <a:avLst/>
          </a:prstGeom>
        </p:spPr>
      </p:pic>
      <p:sp>
        <p:nvSpPr>
          <p:cNvPr id="5" name="文本框 4"/>
          <p:cNvSpPr txBox="1"/>
          <p:nvPr/>
        </p:nvSpPr>
        <p:spPr>
          <a:xfrm>
            <a:off x="6054725" y="2503170"/>
            <a:ext cx="2816225" cy="645160"/>
          </a:xfrm>
          <a:prstGeom prst="rect">
            <a:avLst/>
          </a:prstGeom>
          <a:noFill/>
        </p:spPr>
        <p:txBody>
          <a:bodyPr wrap="square" rtlCol="0">
            <a:spAutoFit/>
          </a:bodyPr>
          <a:p>
            <a:r>
              <a:rPr lang="en-US" altLang="zh-CN"/>
              <a:t>2.</a:t>
            </a:r>
            <a:r>
              <a:rPr lang="zh-CN" altLang="en-US"/>
              <a:t>点击右上加号，根据小度提示设置场景</a:t>
            </a:r>
            <a:endParaRPr lang="zh-CN" altLang="en-US"/>
          </a:p>
        </p:txBody>
      </p:sp>
      <p:pic>
        <p:nvPicPr>
          <p:cNvPr id="6" name="图片 5"/>
          <p:cNvPicPr>
            <a:picLocks noChangeAspect="1"/>
          </p:cNvPicPr>
          <p:nvPr>
            <p:custDataLst>
              <p:tags r:id="rId4"/>
            </p:custDataLst>
          </p:nvPr>
        </p:nvPicPr>
        <p:blipFill>
          <a:blip r:embed="rId5"/>
          <a:stretch>
            <a:fillRect/>
          </a:stretch>
        </p:blipFill>
        <p:spPr>
          <a:xfrm>
            <a:off x="8960485" y="488315"/>
            <a:ext cx="2372727" cy="52200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 name="文本框 1"/>
          <p:cNvSpPr txBox="1"/>
          <p:nvPr/>
        </p:nvSpPr>
        <p:spPr>
          <a:xfrm>
            <a:off x="628015" y="988695"/>
            <a:ext cx="4064000" cy="368300"/>
          </a:xfrm>
          <a:prstGeom prst="rect">
            <a:avLst/>
          </a:prstGeom>
          <a:noFill/>
        </p:spPr>
        <p:txBody>
          <a:bodyPr wrap="square" rtlCol="0">
            <a:spAutoFit/>
          </a:bodyPr>
          <a:p>
            <a:r>
              <a:rPr lang="zh-CN" altLang="en-US"/>
              <a:t>【小度</a:t>
            </a:r>
            <a:r>
              <a:rPr lang="en-US" altLang="zh-CN"/>
              <a:t>-</a:t>
            </a:r>
            <a:r>
              <a:rPr lang="zh-CN" altLang="en-US"/>
              <a:t>语音场景设置示例】</a:t>
            </a:r>
            <a:endParaRPr lang="zh-CN" altLang="en-US"/>
          </a:p>
        </p:txBody>
      </p:sp>
      <p:sp>
        <p:nvSpPr>
          <p:cNvPr id="7" name="文本框 6"/>
          <p:cNvSpPr txBox="1"/>
          <p:nvPr/>
        </p:nvSpPr>
        <p:spPr>
          <a:xfrm>
            <a:off x="861695" y="1475740"/>
            <a:ext cx="3162935" cy="368300"/>
          </a:xfrm>
          <a:prstGeom prst="rect">
            <a:avLst/>
          </a:prstGeom>
          <a:noFill/>
        </p:spPr>
        <p:txBody>
          <a:bodyPr wrap="square" rtlCol="0">
            <a:spAutoFit/>
          </a:bodyPr>
          <a:p>
            <a:r>
              <a:rPr lang="en-US" altLang="zh-CN"/>
              <a:t>1.</a:t>
            </a:r>
            <a:r>
              <a:rPr lang="zh-CN" altLang="en-US"/>
              <a:t>选择触发条件为</a:t>
            </a:r>
            <a:r>
              <a:rPr lang="en-US" altLang="zh-CN"/>
              <a:t>“</a:t>
            </a:r>
            <a:r>
              <a:rPr lang="zh-CN" altLang="en-US"/>
              <a:t>语音指令</a:t>
            </a:r>
            <a:r>
              <a:rPr lang="en-US" altLang="zh-CN"/>
              <a:t>”</a:t>
            </a:r>
            <a:endParaRPr lang="en-US" altLang="zh-CN"/>
          </a:p>
        </p:txBody>
      </p:sp>
      <p:pic>
        <p:nvPicPr>
          <p:cNvPr id="8" name="图片 7"/>
          <p:cNvPicPr>
            <a:picLocks noChangeAspect="1"/>
          </p:cNvPicPr>
          <p:nvPr>
            <p:custDataLst>
              <p:tags r:id="rId2"/>
            </p:custDataLst>
          </p:nvPr>
        </p:nvPicPr>
        <p:blipFill>
          <a:blip r:embed="rId3"/>
          <a:stretch>
            <a:fillRect/>
          </a:stretch>
        </p:blipFill>
        <p:spPr>
          <a:xfrm>
            <a:off x="861695" y="1962785"/>
            <a:ext cx="2910840" cy="4152900"/>
          </a:xfrm>
          <a:prstGeom prst="rect">
            <a:avLst/>
          </a:prstGeom>
        </p:spPr>
      </p:pic>
      <p:sp>
        <p:nvSpPr>
          <p:cNvPr id="10" name="文本框 9"/>
          <p:cNvSpPr txBox="1"/>
          <p:nvPr/>
        </p:nvSpPr>
        <p:spPr>
          <a:xfrm>
            <a:off x="4340225" y="1475740"/>
            <a:ext cx="3131820" cy="368300"/>
          </a:xfrm>
          <a:prstGeom prst="rect">
            <a:avLst/>
          </a:prstGeom>
          <a:noFill/>
        </p:spPr>
        <p:txBody>
          <a:bodyPr wrap="square" rtlCol="0">
            <a:spAutoFit/>
          </a:bodyPr>
          <a:p>
            <a:r>
              <a:rPr lang="en-US" altLang="zh-CN"/>
              <a:t>2.</a:t>
            </a:r>
            <a:r>
              <a:rPr lang="zh-CN" altLang="en-US"/>
              <a:t>输入语音指令</a:t>
            </a:r>
            <a:endParaRPr lang="zh-CN" altLang="en-US"/>
          </a:p>
        </p:txBody>
      </p:sp>
      <p:pic>
        <p:nvPicPr>
          <p:cNvPr id="11" name="图片 10"/>
          <p:cNvPicPr>
            <a:picLocks noChangeAspect="1"/>
          </p:cNvPicPr>
          <p:nvPr>
            <p:custDataLst>
              <p:tags r:id="rId4"/>
            </p:custDataLst>
          </p:nvPr>
        </p:nvPicPr>
        <p:blipFill>
          <a:blip r:embed="rId5"/>
          <a:stretch>
            <a:fillRect/>
          </a:stretch>
        </p:blipFill>
        <p:spPr>
          <a:xfrm>
            <a:off x="4340225" y="2043430"/>
            <a:ext cx="3131820" cy="3810000"/>
          </a:xfrm>
          <a:prstGeom prst="rect">
            <a:avLst/>
          </a:prstGeom>
        </p:spPr>
      </p:pic>
      <p:sp>
        <p:nvSpPr>
          <p:cNvPr id="12" name="文本框 11"/>
          <p:cNvSpPr txBox="1"/>
          <p:nvPr/>
        </p:nvSpPr>
        <p:spPr>
          <a:xfrm>
            <a:off x="7667625" y="1475740"/>
            <a:ext cx="4064000" cy="368300"/>
          </a:xfrm>
          <a:prstGeom prst="rect">
            <a:avLst/>
          </a:prstGeom>
          <a:noFill/>
        </p:spPr>
        <p:txBody>
          <a:bodyPr wrap="square" rtlCol="0">
            <a:spAutoFit/>
          </a:bodyPr>
          <a:p>
            <a:r>
              <a:rPr lang="en-US" altLang="zh-CN"/>
              <a:t>3.</a:t>
            </a:r>
            <a:r>
              <a:rPr lang="zh-CN" altLang="en-US"/>
              <a:t>选择执行操作为</a:t>
            </a:r>
            <a:r>
              <a:rPr lang="en-US" altLang="zh-CN"/>
              <a:t>“</a:t>
            </a:r>
            <a:r>
              <a:rPr lang="zh-CN" altLang="en-US"/>
              <a:t>控制某个设备</a:t>
            </a:r>
            <a:r>
              <a:rPr lang="en-US" altLang="zh-CN"/>
              <a:t>”</a:t>
            </a:r>
            <a:endParaRPr lang="en-US" altLang="zh-CN"/>
          </a:p>
        </p:txBody>
      </p:sp>
      <p:pic>
        <p:nvPicPr>
          <p:cNvPr id="14" name="图片 13"/>
          <p:cNvPicPr>
            <a:picLocks noChangeAspect="1"/>
          </p:cNvPicPr>
          <p:nvPr>
            <p:custDataLst>
              <p:tags r:id="rId6"/>
            </p:custDataLst>
          </p:nvPr>
        </p:nvPicPr>
        <p:blipFill>
          <a:blip r:embed="rId7"/>
          <a:stretch>
            <a:fillRect/>
          </a:stretch>
        </p:blipFill>
        <p:spPr>
          <a:xfrm>
            <a:off x="8115300" y="1962785"/>
            <a:ext cx="3002280" cy="3558540"/>
          </a:xfrm>
          <a:prstGeom prst="rect">
            <a:avLst/>
          </a:prstGeom>
        </p:spPr>
      </p:pic>
    </p:spTree>
  </p:cSld>
  <p:clrMapOvr>
    <a:masterClrMapping/>
  </p:clrMapOvr>
</p:sld>
</file>

<file path=ppt/tags/tag1.xml><?xml version="1.0" encoding="utf-8"?>
<p:tagLst xmlns:p="http://schemas.openxmlformats.org/presentationml/2006/main">
  <p:tag name="KSO_WM_UNIT_TABLE_BEAUTIFY" val="smartTable{52dd7192-ebac-4957-9905-0bfa7a0095fe}"/>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 name="KSO_WM_UNIT_PLACING_PICTURE_USER_VIEWPORT" val="{&quot;height&quot;:9444,&quot;width&quot;:4392}"/>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COMMONDATA" val="eyJoZGlkIjoiZWJlNDFhYjM2MjE0NmNhNzFlNmE5OWMyMDg3NGFiYjAifQ=="/>
  <p:tag name="KSO_WPP_MARK_KEY" val="2846dadf-6f13-41b1-a9e7-143b300d40f5"/>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1465</Words>
  <Application>WPS 演示</Application>
  <PresentationFormat>宽屏</PresentationFormat>
  <Paragraphs>122</Paragraphs>
  <Slides>18</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18</vt:i4>
      </vt:variant>
    </vt:vector>
  </HeadingPairs>
  <TitlesOfParts>
    <vt:vector size="25" baseType="lpstr">
      <vt:lpstr>Arial</vt:lpstr>
      <vt:lpstr>宋体</vt:lpstr>
      <vt:lpstr>Wingdings</vt:lpstr>
      <vt:lpstr>微软雅黑</vt:lpstr>
      <vt:lpstr>Calibri</vt:lpstr>
      <vt:lpstr>Arial Unicode MS</vt:lpstr>
      <vt:lpstr>Office 主题</vt:lpstr>
      <vt:lpstr>语音助手对接舒适管家操作步骤</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he♡</cp:lastModifiedBy>
  <cp:revision>5</cp:revision>
  <dcterms:created xsi:type="dcterms:W3CDTF">2023-11-16T02:37:00Z</dcterms:created>
  <dcterms:modified xsi:type="dcterms:W3CDTF">2023-11-22T03:09:12Z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0F6B9381EF4B40A7B49189AC729C224E</vt:lpwstr>
  </property>
  <property fmtid="{D5CDD505-2E9C-101B-9397-08002B2CF9AE}" pid="3" name="KSOProductBuildVer">
    <vt:lpwstr>2052-11.1.0.13703</vt:lpwstr>
  </property>
</Properties>
</file>