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60" r:id="rId3"/>
    <p:sldId id="6087" r:id="rId5"/>
    <p:sldId id="5540" r:id="rId6"/>
    <p:sldId id="6095" r:id="rId7"/>
    <p:sldId id="6098" r:id="rId8"/>
    <p:sldId id="6097" r:id="rId9"/>
    <p:sldId id="6094" r:id="rId10"/>
    <p:sldId id="6099" r:id="rId11"/>
    <p:sldId id="1068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gdee" initials="K" lastIdx="3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1EA"/>
    <a:srgbClr val="24BEBC"/>
    <a:srgbClr val="0070C0"/>
    <a:srgbClr val="9F55FB"/>
    <a:srgbClr val="66CCFF"/>
    <a:srgbClr val="1C4885"/>
    <a:srgbClr val="FFBF00"/>
    <a:srgbClr val="FAC14D"/>
    <a:srgbClr val="C8C8C8"/>
    <a:srgbClr val="DD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080" autoAdjust="0"/>
  </p:normalViewPr>
  <p:slideViewPr>
    <p:cSldViewPr snapToGrid="0" showGuides="1">
      <p:cViewPr varScale="1">
        <p:scale>
          <a:sx n="85" d="100"/>
          <a:sy n="85" d="100"/>
        </p:scale>
        <p:origin x="84" y="440"/>
      </p:cViewPr>
      <p:guideLst>
        <p:guide orient="horz" pos="2110"/>
        <p:guide pos="3780"/>
      </p:guideLst>
    </p:cSldViewPr>
  </p:slideViewPr>
  <p:outlineViewPr>
    <p:cViewPr>
      <p:scale>
        <a:sx n="33" d="100"/>
        <a:sy n="33" d="100"/>
      </p:scale>
      <p:origin x="0" y="-90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F088-4B0E-4192-85C5-983F8D0A80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 smtClean="0"/>
              <a:t>基础设置：</a:t>
            </a:r>
            <a:endParaRPr lang="en-US" altLang="zh-CN" b="1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）基于业务组织以及部门，构建预算组织架构。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）基于会计日历构建预算日历，为后期的财务预算编制打通期间归属通道；</a:t>
            </a:r>
            <a:endParaRPr lang="en-US" altLang="zh-CN" dirty="0" smtClean="0"/>
          </a:p>
          <a:p>
            <a:r>
              <a:rPr lang="zh-CN" altLang="en-US" b="1" dirty="0" smtClean="0"/>
              <a:t>开放的预算编制平台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）基于可写入的多维透视表控件构建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）支持</a:t>
            </a:r>
            <a:r>
              <a:rPr lang="en-US" altLang="zh-CN" dirty="0" smtClean="0"/>
              <a:t>7</a:t>
            </a:r>
            <a:r>
              <a:rPr lang="zh-CN" altLang="en-US" dirty="0" smtClean="0"/>
              <a:t>种类型的预算编制周期：年、半年、季、月、旬、周、日</a:t>
            </a:r>
            <a:r>
              <a:rPr lang="en-US" altLang="zh-CN" dirty="0" smtClean="0"/>
              <a:t>7</a:t>
            </a:r>
            <a:r>
              <a:rPr lang="zh-CN" altLang="en-US" dirty="0" smtClean="0"/>
              <a:t>种周期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）支持固定、动态、滚动、弹性等基本预算编制方法</a:t>
            </a:r>
            <a:endParaRPr lang="en-US" altLang="zh-CN" dirty="0" smtClean="0"/>
          </a:p>
          <a:p>
            <a:r>
              <a:rPr lang="zh-CN" altLang="en-US" b="1" dirty="0" smtClean="0"/>
              <a:t>开发的预算控制平台：</a:t>
            </a:r>
            <a:endParaRPr lang="en-US" altLang="zh-CN" b="1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）完全可配置的控制对象（单据）以及控制规则，系统预置费用预算、资金预算控制，可实现已编制预算数对任意系统业务单据的预算控制；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）多维度汇总控制方式：按预算周期、按控制维度汇总、按上级组织汇总；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）与预算数据、控制单据相匹配的控制维度，精准控制对象；</a:t>
            </a:r>
            <a:endParaRPr lang="en-US" altLang="zh-CN" dirty="0" smtClean="0"/>
          </a:p>
          <a:p>
            <a:r>
              <a:rPr lang="zh-CN" altLang="en-US" b="1" dirty="0" smtClean="0"/>
              <a:t>灵活的预算调整途径，手工单据录入、系统自动调整。</a:t>
            </a:r>
            <a:endParaRPr lang="en-US" altLang="zh-CN" b="1" dirty="0" smtClean="0"/>
          </a:p>
          <a:p>
            <a:r>
              <a:rPr lang="zh-CN" altLang="en-US" b="1" dirty="0" smtClean="0"/>
              <a:t>基于</a:t>
            </a:r>
            <a:r>
              <a:rPr lang="en-US" altLang="zh-CN" b="1" dirty="0" smtClean="0"/>
              <a:t>BI</a:t>
            </a:r>
            <a:r>
              <a:rPr lang="zh-CN" altLang="en-US" b="1" dirty="0" smtClean="0"/>
              <a:t>产品的预算分析，实时监控预算实际差异，综合考核各级组织、部门预算执行情况；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0143A-3351-485F-90B5-D4F927D28CC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8D044-9F11-4F31-A465-653D42A65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5.e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rgbClr val="177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/>
          <p:nvPr/>
        </p:nvSpPr>
        <p:spPr bwMode="auto">
          <a:xfrm>
            <a:off x="1141591" y="6322504"/>
            <a:ext cx="3833840" cy="40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l"/>
            <a:r>
              <a:rPr lang="zh-CN" altLang="en-US" sz="935" b="0" i="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icrosoft YaHei Bold" charset="0"/>
              </a:rPr>
              <a:t>版权所有</a:t>
            </a:r>
            <a:r>
              <a:rPr lang="en-US" altLang="zh-CN" sz="935" b="0" i="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 charset="0"/>
              </a:rPr>
              <a:t>©1993-2021 </a:t>
            </a:r>
            <a:r>
              <a:rPr lang="zh-CN" altLang="en-US" sz="935" b="0" i="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icrosoft YaHei Bold" charset="0"/>
              </a:rPr>
              <a:t>金蝶国际软件集团有限公司</a:t>
            </a:r>
            <a:endParaRPr lang="zh-CN" altLang="en-US" sz="935" b="0" i="0" spc="0" baseline="0" dirty="0">
              <a:solidFill>
                <a:schemeClr val="bg1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icrosoft YaHei Bold" charset="0"/>
            </a:endParaRPr>
          </a:p>
        </p:txBody>
      </p:sp>
      <p:pic>
        <p:nvPicPr>
          <p:cNvPr id="10" name="【最终版本】11S定版本.gif" descr="【最终版本】11S定版本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38129" y="244511"/>
            <a:ext cx="2260167" cy="11555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文本框 16"/>
          <p:cNvSpPr txBox="1"/>
          <p:nvPr/>
        </p:nvSpPr>
        <p:spPr>
          <a:xfrm>
            <a:off x="3349831" y="6453922"/>
            <a:ext cx="1625600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kumimoji="0" sz="800">
                <a:solidFill>
                  <a:srgbClr val="837A80"/>
                </a:solidFill>
                <a:latin typeface="Verdana" panose="020B0604030504040204" charset="0"/>
                <a:ea typeface="宋体" panose="02010600030101010101" pitchFamily="2" charset="-122"/>
                <a:cs typeface="MS PGothic" panose="020B0600070205080204" charset="-128"/>
              </a:defRPr>
            </a:lvl1pPr>
            <a:lvl2pPr marL="742950" indent="-285750" eaLnBrk="0" hangingPunct="0"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812800"/>
            <a:r>
              <a:rPr lang="zh-CN" altLang="en-US" sz="935" b="0" i="0" kern="120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④内部公开 请勿外传</a:t>
            </a:r>
            <a:endParaRPr lang="zh-CN" altLang="en-US" sz="935" b="0" i="0" kern="1200" spc="0" baseline="0" dirty="0">
              <a:solidFill>
                <a:schemeClr val="bg1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08" y="3793744"/>
            <a:ext cx="6356096" cy="3064256"/>
          </a:xfrm>
          <a:prstGeom prst="rect">
            <a:avLst/>
          </a:prstGeom>
        </p:spPr>
      </p:pic>
      <p:pic>
        <p:nvPicPr>
          <p:cNvPr id="3" name="图片 2" descr="公司logo03(1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85350" y="492125"/>
            <a:ext cx="1725295" cy="58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bg>
      <p:bgPr>
        <a:solidFill>
          <a:srgbClr val="177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00480" y="1219200"/>
            <a:ext cx="10514330" cy="5120005"/>
          </a:xfrm>
        </p:spPr>
        <p:txBody>
          <a:bodyPr/>
          <a:lstStyle>
            <a:lvl1pPr>
              <a:defRPr sz="6535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单击此处</a:t>
            </a:r>
            <a:br>
              <a:rPr lang="en-US" altLang="zh-CN" dirty="0"/>
            </a:br>
            <a:r>
              <a:rPr lang="zh-CN" altLang="en-US" dirty="0"/>
              <a:t>可更改模板标题</a:t>
            </a:r>
            <a:br>
              <a:rPr lang="en-US" altLang="zh-CN" dirty="0"/>
            </a:br>
            <a:r>
              <a:rPr lang="zh-CN" altLang="en-US" dirty="0"/>
              <a:t>中的文字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39" r="37297" b="-1"/>
          <a:stretch>
            <a:fillRect/>
          </a:stretch>
        </p:blipFill>
        <p:spPr>
          <a:xfrm>
            <a:off x="10435781" y="191912"/>
            <a:ext cx="1360404" cy="507405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76584" y="6558512"/>
            <a:ext cx="615416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411480" fontAlgn="base">
              <a:spcBef>
                <a:spcPct val="50000"/>
              </a:spcBef>
              <a:spcAft>
                <a:spcPct val="0"/>
              </a:spcAft>
              <a:defRPr/>
            </a:pPr>
            <a:fld id="{046AD7C7-DE3F-5E43-A3A8-CA80750AE375}" type="slidenum">
              <a:rPr kumimoji="0" lang="en-US" altLang="zh-CN" sz="1100" b="0" kern="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Helvetica Neue"/>
              </a:rPr>
            </a:fld>
            <a:endParaRPr kumimoji="0" lang="en-US" altLang="zh-CN" sz="1100" b="0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Helvetica Neue"/>
            </a:endParaRPr>
          </a:p>
        </p:txBody>
      </p:sp>
      <p:sp>
        <p:nvSpPr>
          <p:cNvPr id="7" name="Text Box 2"/>
          <p:cNvSpPr txBox="1"/>
          <p:nvPr userDrawn="1"/>
        </p:nvSpPr>
        <p:spPr>
          <a:xfrm>
            <a:off x="9251147" y="6545284"/>
            <a:ext cx="2163235" cy="171459"/>
          </a:xfrm>
          <a:prstGeom prst="rect">
            <a:avLst/>
          </a:prstGeom>
          <a:ln w="12700">
            <a:miter lim="400000"/>
          </a:ln>
        </p:spPr>
        <p:txBody>
          <a:bodyPr lIns="8891" tIns="8891" rIns="8891" bIns="8891" anchor="ctr">
            <a:spAutoFit/>
          </a:bodyPr>
          <a:lstStyle>
            <a:defPPr>
              <a:defRPr lang="zh-CN"/>
            </a:defPPr>
            <a:lvl1pPr algn="r">
              <a:lnSpc>
                <a:spcPts val="1335"/>
              </a:lnSpc>
              <a:def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dirty="0" smtClean="0"/>
              <a:t>④内部公开 请勿外传</a:t>
            </a:r>
            <a:endParaRPr lang="zh-CN" altLang="en-US" dirty="0"/>
          </a:p>
        </p:txBody>
      </p:sp>
      <p:pic>
        <p:nvPicPr>
          <p:cNvPr id="2" name="图片 1" descr="公司logo03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470" y="191770"/>
            <a:ext cx="1724660" cy="60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mparison">
    <p:bg>
      <p:bgPr>
        <a:solidFill>
          <a:srgbClr val="177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39" r="37297" b="-1"/>
          <a:stretch>
            <a:fillRect/>
          </a:stretch>
        </p:blipFill>
        <p:spPr>
          <a:xfrm>
            <a:off x="10435781" y="191912"/>
            <a:ext cx="1360404" cy="507405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76584" y="6558512"/>
            <a:ext cx="615416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411480" fontAlgn="base">
              <a:spcBef>
                <a:spcPct val="50000"/>
              </a:spcBef>
              <a:spcAft>
                <a:spcPct val="0"/>
              </a:spcAft>
              <a:defRPr/>
            </a:pPr>
            <a:fld id="{046AD7C7-DE3F-5E43-A3A8-CA80750AE375}" type="slidenum">
              <a:rPr kumimoji="0" lang="en-US" altLang="zh-CN" sz="1100" b="0" kern="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Helvetica Neue"/>
              </a:rPr>
            </a:fld>
            <a:endParaRPr kumimoji="0" lang="en-US" altLang="zh-CN" sz="1100" b="0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Helvetica Neue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203450" y="296545"/>
            <a:ext cx="8232140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>
            <a:lvl1pPr algn="ctr">
              <a:defRPr sz="2135">
                <a:solidFill>
                  <a:schemeClr val="bg1"/>
                </a:solidFill>
              </a:defRPr>
            </a:lvl1pPr>
          </a:lstStyle>
          <a:p>
            <a:r>
              <a:rPr lang="zh-CN" altLang="en-US" sz="3200" b="1" dirty="0"/>
              <a:t>小标题</a:t>
            </a:r>
            <a:br>
              <a:rPr lang="en-US" altLang="zh-CN" sz="4800" b="0" dirty="0"/>
            </a:br>
            <a:r>
              <a:rPr kumimoji="1" lang="zh-CN" altLang="en-US" sz="5865" dirty="0">
                <a:solidFill>
                  <a:srgbClr val="FFC000"/>
                </a:solidFill>
              </a:rPr>
              <a:t>单击此处</a:t>
            </a:r>
            <a:br>
              <a:rPr kumimoji="1" lang="zh-CN" altLang="en-US" sz="5865" dirty="0">
                <a:solidFill>
                  <a:srgbClr val="FFC000"/>
                </a:solidFill>
              </a:rPr>
            </a:br>
            <a:r>
              <a:rPr kumimoji="1" lang="zh-CN" altLang="en-US" sz="5865" dirty="0">
                <a:solidFill>
                  <a:srgbClr val="FFC000"/>
                </a:solidFill>
              </a:rPr>
              <a:t>可更改模板标题</a:t>
            </a:r>
            <a:br>
              <a:rPr kumimoji="1" lang="zh-CN" altLang="en-US" sz="5865" dirty="0">
                <a:solidFill>
                  <a:srgbClr val="FFC000"/>
                </a:solidFill>
              </a:rPr>
            </a:br>
            <a:r>
              <a:rPr kumimoji="1" lang="zh-CN" altLang="en-US" sz="5865" dirty="0">
                <a:solidFill>
                  <a:srgbClr val="FFC000"/>
                </a:solidFill>
              </a:rPr>
              <a:t>中的文字</a:t>
            </a:r>
            <a:endParaRPr kumimoji="1" lang="zh-CN" altLang="en-US" sz="5865" dirty="0">
              <a:solidFill>
                <a:srgbClr val="FFC000"/>
              </a:solidFill>
            </a:endParaRPr>
          </a:p>
        </p:txBody>
      </p:sp>
      <p:sp>
        <p:nvSpPr>
          <p:cNvPr id="7" name="Text Box 2"/>
          <p:cNvSpPr txBox="1"/>
          <p:nvPr userDrawn="1"/>
        </p:nvSpPr>
        <p:spPr>
          <a:xfrm>
            <a:off x="9251147" y="6545284"/>
            <a:ext cx="2163235" cy="171459"/>
          </a:xfrm>
          <a:prstGeom prst="rect">
            <a:avLst/>
          </a:prstGeom>
          <a:ln w="12700">
            <a:miter lim="400000"/>
          </a:ln>
        </p:spPr>
        <p:txBody>
          <a:bodyPr lIns="8891" tIns="8891" rIns="8891" bIns="8891" anchor="ctr">
            <a:spAutoFit/>
          </a:bodyPr>
          <a:lstStyle>
            <a:defPPr>
              <a:defRPr lang="zh-CN"/>
            </a:defPPr>
            <a:lvl1pPr algn="r">
              <a:lnSpc>
                <a:spcPts val="1335"/>
              </a:lnSpc>
              <a:def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dirty="0" smtClean="0"/>
              <a:t>④内部公开 请勿外传</a:t>
            </a:r>
            <a:endParaRPr lang="zh-CN" altLang="en-US" dirty="0"/>
          </a:p>
        </p:txBody>
      </p:sp>
      <p:pic>
        <p:nvPicPr>
          <p:cNvPr id="2" name="图片 1" descr="公司logo0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" y="191770"/>
            <a:ext cx="1897380" cy="58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bg>
      <p:bgPr>
        <a:solidFill>
          <a:srgbClr val="177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2"/>
          <p:cNvGrpSpPr/>
          <p:nvPr/>
        </p:nvGrpSpPr>
        <p:grpSpPr bwMode="auto">
          <a:xfrm>
            <a:off x="1129872" y="2805688"/>
            <a:ext cx="4264669" cy="2078134"/>
            <a:chOff x="3481537" y="1273911"/>
            <a:chExt cx="3201023" cy="1563795"/>
          </a:xfrm>
        </p:grpSpPr>
        <p:sp>
          <p:nvSpPr>
            <p:cNvPr id="9" name="Rectangle 4"/>
            <p:cNvSpPr/>
            <p:nvPr/>
          </p:nvSpPr>
          <p:spPr bwMode="auto">
            <a:xfrm>
              <a:off x="4512682" y="1435314"/>
              <a:ext cx="1813222" cy="74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100455"/>
              <a:r>
                <a:rPr lang="en-US" altLang="zh-CN" sz="6400" b="0" kern="0" dirty="0">
                  <a:solidFill>
                    <a:srgbClr val="FFFFFF"/>
                  </a:solidFill>
                  <a:latin typeface="Goudy Old Style" charset="0"/>
                  <a:ea typeface="Helvetica Neue"/>
                  <a:cs typeface="宋体" panose="02010600030101010101" pitchFamily="2" charset="-122"/>
                  <a:sym typeface="Helvetica Neue UltraLight" charset="0"/>
                </a:rPr>
                <a:t>Thanks</a:t>
              </a:r>
              <a:endParaRPr lang="en-US" altLang="zh-CN" sz="6400" b="0" kern="0" dirty="0">
                <a:solidFill>
                  <a:srgbClr val="FFFFFF"/>
                </a:solidFill>
                <a:latin typeface="Goudy Old Style" charset="0"/>
                <a:ea typeface="Helvetica Neue"/>
                <a:cs typeface="宋体" panose="02010600030101010101" pitchFamily="2" charset="-122"/>
                <a:sym typeface="Helvetica Neue UltraLight" charset="0"/>
              </a:endParaRPr>
            </a:p>
          </p:txBody>
        </p:sp>
        <p:sp>
          <p:nvSpPr>
            <p:cNvPr id="10" name="Rectangle 5"/>
            <p:cNvSpPr/>
            <p:nvPr/>
          </p:nvSpPr>
          <p:spPr bwMode="auto">
            <a:xfrm>
              <a:off x="4153204" y="2220539"/>
              <a:ext cx="792909" cy="2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100455"/>
              <a:r>
                <a:rPr lang="en-US" altLang="zh-CN" sz="1865" b="0" kern="0">
                  <a:solidFill>
                    <a:srgbClr val="FFFFFF"/>
                  </a:solidFill>
                  <a:latin typeface="Arial Narrow" panose="020B0606020202030204" charset="0"/>
                  <a:ea typeface="Helvetica Neue"/>
                  <a:cs typeface="宋体" panose="02010600030101010101" pitchFamily="2" charset="-122"/>
                  <a:sym typeface="Arial Narrow" panose="020B0606020202030204" charset="0"/>
                </a:rPr>
                <a:t>terima kasih</a:t>
              </a:r>
              <a:endParaRPr lang="en-US" altLang="zh-CN" sz="1865" b="0" kern="0">
                <a:solidFill>
                  <a:srgbClr val="FFFFFF"/>
                </a:solidFill>
                <a:latin typeface="Arial Narrow" panose="020B0606020202030204" charset="0"/>
                <a:ea typeface="Helvetica Neue"/>
                <a:cs typeface="宋体" panose="02010600030101010101" pitchFamily="2" charset="-122"/>
                <a:sym typeface="Arial Narrow" panose="020B0606020202030204" charset="0"/>
              </a:endParaRPr>
            </a:p>
          </p:txBody>
        </p:sp>
        <p:sp>
          <p:nvSpPr>
            <p:cNvPr id="11" name="Rectangle 6"/>
            <p:cNvSpPr/>
            <p:nvPr/>
          </p:nvSpPr>
          <p:spPr bwMode="auto">
            <a:xfrm>
              <a:off x="3481537" y="1274682"/>
              <a:ext cx="924057" cy="55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100455"/>
              <a:r>
                <a:rPr lang="zh-CN" altLang="en-US" sz="4800" b="0" kern="0" dirty="0">
                  <a:solidFill>
                    <a:srgbClr val="FFFFFF"/>
                  </a:solidFill>
                  <a:latin typeface="Arial" panose="020B0604020202020204" pitchFamily="34" charset="0"/>
                  <a:ea typeface="Helvetica Neue"/>
                  <a:cs typeface="宋体" panose="02010600030101010101" pitchFamily="2" charset="-122"/>
                  <a:sym typeface="Arial" panose="020B0604020202020204" pitchFamily="34" charset="0"/>
                </a:rPr>
                <a:t>感謝</a:t>
              </a:r>
              <a:endParaRPr lang="zh-CN" altLang="en-US" sz="4800" b="0" kern="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7"/>
            <p:cNvSpPr/>
            <p:nvPr/>
          </p:nvSpPr>
          <p:spPr bwMode="auto">
            <a:xfrm>
              <a:off x="5192919" y="2096580"/>
              <a:ext cx="1232076" cy="74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100455"/>
              <a:r>
                <a:rPr lang="zh-CN" altLang="en-US" sz="6400" b="0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Microsoft YaHei Bold" charset="-122"/>
                </a:rPr>
                <a:t>谢谢</a:t>
              </a:r>
              <a:endParaRPr lang="zh-CN" altLang="en-US" sz="6400" b="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icrosoft YaHei Bold" charset="-122"/>
              </a:endParaRPr>
            </a:p>
          </p:txBody>
        </p:sp>
        <p:sp>
          <p:nvSpPr>
            <p:cNvPr id="13" name="Rectangle 8"/>
            <p:cNvSpPr/>
            <p:nvPr/>
          </p:nvSpPr>
          <p:spPr bwMode="auto">
            <a:xfrm>
              <a:off x="5142464" y="1273911"/>
              <a:ext cx="1540096" cy="37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100455"/>
              <a:r>
                <a:rPr lang="zh-CN" altLang="en-US" sz="3200" b="0" kern="0">
                  <a:solidFill>
                    <a:srgbClr val="FFFFFF"/>
                  </a:solidFill>
                  <a:latin typeface="Arial" panose="020B0604020202020204" pitchFamily="34" charset="0"/>
                  <a:ea typeface="Helvetica Neue"/>
                  <a:cs typeface="宋体" panose="02010600030101010101" pitchFamily="2" charset="-122"/>
                  <a:sym typeface="Arial" panose="020B0604020202020204" pitchFamily="34" charset="0"/>
                </a:rPr>
                <a:t>ありがとう</a:t>
              </a:r>
              <a:endParaRPr lang="zh-CN" altLang="en-US" sz="3200" b="0" ker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3535319" y="1890316"/>
              <a:ext cx="501735" cy="27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100455"/>
              <a:r>
                <a:rPr lang="en-US" altLang="zh-CN" sz="2400" b="0" kern="0">
                  <a:solidFill>
                    <a:srgbClr val="FFFFFF"/>
                  </a:solidFill>
                  <a:latin typeface="Arial" panose="020B0604020202020204" pitchFamily="34" charset="0"/>
                  <a:ea typeface="Helvetica Neue"/>
                  <a:cs typeface="宋体" panose="02010600030101010101" pitchFamily="2" charset="-122"/>
                  <a:sym typeface="Arial" panose="020B0604020202020204" pitchFamily="34" charset="0"/>
                </a:rPr>
                <a:t>ขอบคุณ</a:t>
              </a:r>
              <a:endParaRPr lang="en-US" altLang="zh-CN" sz="2400" b="0" ker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37"/>
          <p:cNvSpPr/>
          <p:nvPr/>
        </p:nvSpPr>
        <p:spPr bwMode="auto">
          <a:xfrm>
            <a:off x="1141591" y="6322504"/>
            <a:ext cx="3833840" cy="40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l"/>
            <a:r>
              <a:rPr lang="zh-CN" altLang="en-US" sz="935" b="0" i="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icrosoft YaHei Bold" charset="0"/>
              </a:rPr>
              <a:t>版权所有</a:t>
            </a:r>
            <a:r>
              <a:rPr lang="en-US" altLang="zh-CN" sz="935" b="0" i="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" charset="0"/>
              </a:rPr>
              <a:t>©1993-2021 </a:t>
            </a:r>
            <a:r>
              <a:rPr lang="zh-CN" altLang="en-US" sz="935" b="0" i="0" spc="0" baseline="0" dirty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icrosoft YaHei Bold" charset="0"/>
              </a:rPr>
              <a:t>金蝶国际软件集团有限公司</a:t>
            </a:r>
            <a:endParaRPr lang="zh-CN" altLang="en-US" sz="935" b="0" i="0" spc="0" baseline="0" dirty="0">
              <a:solidFill>
                <a:schemeClr val="bg1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icrosoft YaHei Bold" charset="0"/>
            </a:endParaRPr>
          </a:p>
        </p:txBody>
      </p:sp>
      <p:pic>
        <p:nvPicPr>
          <p:cNvPr id="19" name="【最终版本】11S定版本.gif" descr="【最终版本】11S定版本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338129" y="244511"/>
            <a:ext cx="2260167" cy="11555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t="19867" r="15798"/>
          <a:stretch>
            <a:fillRect/>
          </a:stretch>
        </p:blipFill>
        <p:spPr>
          <a:xfrm>
            <a:off x="6055418" y="-2"/>
            <a:ext cx="6136583" cy="3893395"/>
          </a:xfrm>
          <a:prstGeom prst="rect">
            <a:avLst/>
          </a:prstGeom>
        </p:spPr>
      </p:pic>
      <p:sp>
        <p:nvSpPr>
          <p:cNvPr id="18" name="Text Box 2"/>
          <p:cNvSpPr txBox="1"/>
          <p:nvPr userDrawn="1"/>
        </p:nvSpPr>
        <p:spPr>
          <a:xfrm>
            <a:off x="9251147" y="6545284"/>
            <a:ext cx="2163235" cy="171459"/>
          </a:xfrm>
          <a:prstGeom prst="rect">
            <a:avLst/>
          </a:prstGeom>
          <a:ln w="12700">
            <a:miter lim="400000"/>
          </a:ln>
        </p:spPr>
        <p:txBody>
          <a:bodyPr lIns="8891" tIns="8891" rIns="8891" bIns="8891" anchor="ctr">
            <a:spAutoFit/>
          </a:bodyPr>
          <a:lstStyle>
            <a:defPPr>
              <a:defRPr lang="zh-CN"/>
            </a:defPPr>
            <a:lvl1pPr algn="r">
              <a:lnSpc>
                <a:spcPts val="1335"/>
              </a:lnSpc>
              <a:def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dirty="0" smtClean="0"/>
              <a:t>④内部公开 请勿外传</a:t>
            </a:r>
            <a:endParaRPr lang="zh-CN" altLang="en-US" dirty="0"/>
          </a:p>
        </p:txBody>
      </p:sp>
      <p:pic>
        <p:nvPicPr>
          <p:cNvPr id="2" name="图片 1" descr="公司logo03(1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3970" y="520700"/>
            <a:ext cx="1760855" cy="60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bg>
      <p:bgPr>
        <a:solidFill>
          <a:srgbClr val="177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2"/>
          </p:nvPr>
        </p:nvSpPr>
        <p:spPr>
          <a:xfrm>
            <a:off x="591825" y="1439342"/>
            <a:ext cx="11206475" cy="4890199"/>
          </a:xfrm>
        </p:spPr>
        <p:txBody>
          <a:bodyPr/>
          <a:lstStyle>
            <a:lvl1pPr>
              <a:spcBef>
                <a:spcPts val="1335"/>
              </a:spcBef>
              <a:defRPr sz="1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230505" indent="-158750"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 marL="490855" indent="-205105"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 marL="711200" indent="-165100"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 marL="973455" indent="-213995"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39" r="37297" b="-1"/>
          <a:stretch>
            <a:fillRect/>
          </a:stretch>
        </p:blipFill>
        <p:spPr>
          <a:xfrm>
            <a:off x="10435781" y="191912"/>
            <a:ext cx="1360404" cy="50740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1576584" y="6558512"/>
            <a:ext cx="615416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411480">
              <a:spcBef>
                <a:spcPct val="50000"/>
              </a:spcBef>
              <a:defRPr/>
            </a:pPr>
            <a:fld id="{046AD7C7-DE3F-5E43-A3A8-CA80750AE375}" type="slidenum">
              <a:rPr kumimoji="0" lang="en-US" altLang="zh-CN" sz="1100" kern="0" smtClean="0">
                <a:solidFill>
                  <a:prstClr val="white"/>
                </a:solidFill>
                <a:latin typeface="Arial" panose="020B0604020202020204"/>
                <a:cs typeface="Arial" panose="020B0604020202020204"/>
                <a:sym typeface="Helvetica Neue"/>
              </a:rPr>
            </a:fld>
            <a:endParaRPr kumimoji="0" lang="en-US" altLang="zh-CN" sz="1100" kern="0" dirty="0">
              <a:solidFill>
                <a:prstClr val="white"/>
              </a:solidFill>
              <a:latin typeface="Arial" panose="020B0604020202020204"/>
              <a:cs typeface="Arial" panose="020B0604020202020204"/>
              <a:sym typeface="Helvetica Neue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98420" y="270510"/>
            <a:ext cx="9201785" cy="72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>
            <a:lvl1pPr>
              <a:defRPr sz="2135"/>
            </a:lvl1pPr>
          </a:lstStyle>
          <a:p>
            <a:r>
              <a:rPr kumimoji="1" lang="zh-CN" altLang="en-US" sz="32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单击此处编辑标题</a:t>
            </a:r>
            <a:b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kumimoji="1" lang="zh-CN" altLang="en-US" sz="3200" dirty="0">
                <a:solidFill>
                  <a:schemeClr val="bg1"/>
                </a:solidFill>
              </a:rPr>
              <a:t> </a:t>
            </a:r>
            <a:br>
              <a:rPr kumimoji="1" lang="en-US" altLang="zh-CN" sz="3200" dirty="0">
                <a:solidFill>
                  <a:schemeClr val="bg1"/>
                </a:solidFill>
              </a:rPr>
            </a:br>
            <a:b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kumimoji="1"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9" name="Text Box 2"/>
          <p:cNvSpPr txBox="1"/>
          <p:nvPr userDrawn="1"/>
        </p:nvSpPr>
        <p:spPr>
          <a:xfrm>
            <a:off x="9251147" y="6545284"/>
            <a:ext cx="2163235" cy="171459"/>
          </a:xfrm>
          <a:prstGeom prst="rect">
            <a:avLst/>
          </a:prstGeom>
          <a:ln w="12700">
            <a:miter lim="400000"/>
          </a:ln>
        </p:spPr>
        <p:txBody>
          <a:bodyPr lIns="8891" tIns="8891" rIns="8891" bIns="8891" anchor="ctr">
            <a:spAutoFit/>
          </a:bodyPr>
          <a:lstStyle>
            <a:defPPr>
              <a:defRPr lang="zh-CN"/>
            </a:defPPr>
            <a:lvl1pPr algn="r">
              <a:lnSpc>
                <a:spcPts val="1335"/>
              </a:lnSpc>
              <a:defRPr sz="9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dirty="0" smtClean="0"/>
              <a:t>④内部公开 请勿外传</a:t>
            </a:r>
            <a:endParaRPr lang="zh-CN" altLang="en-US" dirty="0"/>
          </a:p>
        </p:txBody>
      </p:sp>
      <p:pic>
        <p:nvPicPr>
          <p:cNvPr id="2" name="图片 1" descr="公司logo03(1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90" y="337185"/>
            <a:ext cx="1903730" cy="66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Comparison">
    <p:bg>
      <p:bgPr>
        <a:solidFill>
          <a:srgbClr val="177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 63"/>
          <p:cNvGrpSpPr/>
          <p:nvPr/>
        </p:nvGrpSpPr>
        <p:grpSpPr>
          <a:xfrm>
            <a:off x="606012" y="-295891"/>
            <a:ext cx="10977237" cy="225780"/>
            <a:chOff x="0" y="0"/>
            <a:chExt cx="8232927" cy="169333"/>
          </a:xfrm>
        </p:grpSpPr>
        <p:grpSp>
          <p:nvGrpSpPr>
            <p:cNvPr id="525" name="Group 12"/>
            <p:cNvGrpSpPr/>
            <p:nvPr/>
          </p:nvGrpSpPr>
          <p:grpSpPr>
            <a:xfrm>
              <a:off x="2742292" y="15394"/>
              <a:ext cx="690489" cy="153940"/>
              <a:chOff x="0" y="0"/>
              <a:chExt cx="690487" cy="153939"/>
            </a:xfrm>
          </p:grpSpPr>
          <p:grpSp>
            <p:nvGrpSpPr>
              <p:cNvPr id="523" name="Group 13"/>
              <p:cNvGrpSpPr/>
              <p:nvPr/>
            </p:nvGrpSpPr>
            <p:grpSpPr>
              <a:xfrm>
                <a:off x="0" y="0"/>
                <a:ext cx="342044" cy="153940"/>
                <a:chOff x="0" y="0"/>
                <a:chExt cx="342043" cy="153939"/>
              </a:xfrm>
            </p:grpSpPr>
            <p:sp>
              <p:nvSpPr>
                <p:cNvPr id="521" name="Straight Connector 15"/>
                <p:cNvSpPr/>
                <p:nvPr/>
              </p:nvSpPr>
              <p:spPr>
                <a:xfrm flipV="1">
                  <a:off x="-1" y="0"/>
                  <a:ext cx="2" cy="153940"/>
                </a:xfrm>
                <a:prstGeom prst="line">
                  <a:avLst/>
                </a:prstGeom>
                <a:noFill/>
                <a:ln w="6350" cap="flat">
                  <a:solidFill>
                    <a:srgbClr val="FFFFFF"/>
                  </a:solidFill>
                  <a:prstDash val="sysDash"/>
                  <a:round/>
                </a:ln>
                <a:effectLst/>
              </p:spPr>
              <p:txBody>
                <a:bodyPr wrap="square" lIns="60957" tIns="60957" rIns="60957" bIns="60957" numCol="1" anchor="t">
                  <a:noAutofit/>
                </a:bodyPr>
                <a:lstStyle/>
                <a:p>
                  <a:pPr defTabSz="455295"/>
                  <a:endParaRPr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" name="Straight Connector 16"/>
                <p:cNvSpPr/>
                <p:nvPr/>
              </p:nvSpPr>
              <p:spPr>
                <a:xfrm flipV="1">
                  <a:off x="342043" y="0"/>
                  <a:ext cx="1" cy="153940"/>
                </a:xfrm>
                <a:prstGeom prst="line">
                  <a:avLst/>
                </a:prstGeom>
                <a:noFill/>
                <a:ln w="6350" cap="flat">
                  <a:solidFill>
                    <a:srgbClr val="FFFFFF"/>
                  </a:solidFill>
                  <a:prstDash val="sysDash"/>
                  <a:round/>
                </a:ln>
                <a:effectLst/>
              </p:spPr>
              <p:txBody>
                <a:bodyPr wrap="square" lIns="60957" tIns="60957" rIns="60957" bIns="60957" numCol="1" anchor="t">
                  <a:noAutofit/>
                </a:bodyPr>
                <a:lstStyle/>
                <a:p>
                  <a:pPr defTabSz="455295"/>
                  <a:endParaRPr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4" name="Straight Connector 14"/>
              <p:cNvSpPr/>
              <p:nvPr/>
            </p:nvSpPr>
            <p:spPr>
              <a:xfrm flipV="1">
                <a:off x="690487" y="0"/>
                <a:ext cx="1" cy="15394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6" name="Straight Connector 22"/>
            <p:cNvSpPr/>
            <p:nvPr/>
          </p:nvSpPr>
          <p:spPr>
            <a:xfrm flipV="1">
              <a:off x="-1" y="0"/>
              <a:ext cx="2" cy="153940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defTabSz="455295"/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27" name="Straight Connector 36"/>
            <p:cNvSpPr/>
            <p:nvPr/>
          </p:nvSpPr>
          <p:spPr>
            <a:xfrm flipV="1">
              <a:off x="8232927" y="0"/>
              <a:ext cx="1" cy="153940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defTabSz="455295"/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31" name="Group 41"/>
          <p:cNvGrpSpPr/>
          <p:nvPr/>
        </p:nvGrpSpPr>
        <p:grpSpPr>
          <a:xfrm>
            <a:off x="-1441785" y="-70961"/>
            <a:ext cx="861723" cy="861723"/>
            <a:chOff x="-1" y="-1"/>
            <a:chExt cx="646290" cy="646290"/>
          </a:xfrm>
        </p:grpSpPr>
        <p:sp>
          <p:nvSpPr>
            <p:cNvPr id="529" name="Rectangle 42"/>
            <p:cNvSpPr/>
            <p:nvPr/>
          </p:nvSpPr>
          <p:spPr>
            <a:xfrm>
              <a:off x="-1" y="-1"/>
              <a:ext cx="646290" cy="646290"/>
            </a:xfrm>
            <a:prstGeom prst="rect">
              <a:avLst/>
            </a:prstGeom>
            <a:solidFill>
              <a:srgbClr val="24215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 defTabSz="455295">
                <a:defRPr sz="800">
                  <a:solidFill>
                    <a:srgbClr val="FFFFFF"/>
                  </a:solidFill>
                </a:defRPr>
              </a:pPr>
              <a:endParaRPr sz="1065">
                <a:solidFill>
                  <a:srgbClr val="FFFFFF"/>
                </a:solidFill>
              </a:endParaRPr>
            </a:p>
          </p:txBody>
        </p:sp>
        <p:sp>
          <p:nvSpPr>
            <p:cNvPr id="530" name="TextBox 43"/>
            <p:cNvSpPr txBox="1"/>
            <p:nvPr/>
          </p:nvSpPr>
          <p:spPr>
            <a:xfrm>
              <a:off x="0" y="0"/>
              <a:ext cx="284797" cy="459580"/>
            </a:xfrm>
            <a:prstGeom prst="rect">
              <a:avLst/>
            </a:prstGeom>
            <a:solidFill>
              <a:srgbClr val="24215F"/>
            </a:solidFill>
            <a:ln w="12700" cap="flat">
              <a:noFill/>
              <a:miter lim="400000"/>
            </a:ln>
            <a:effectLst/>
          </p:spPr>
          <p:txBody>
            <a:bodyPr wrap="none" lIns="60957" tIns="60957" rIns="60957" bIns="60957" numCol="1" anchor="t">
              <a:spAutoFit/>
            </a:bodyPr>
            <a:lstStyle/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R:36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G:33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B:95</a:t>
              </a:r>
              <a:endParaRPr sz="1065">
                <a:solidFill>
                  <a:srgbClr val="FFFFFF"/>
                </a:solidFill>
              </a:endParaRPr>
            </a:p>
          </p:txBody>
        </p:sp>
      </p:grpSp>
      <p:grpSp>
        <p:nvGrpSpPr>
          <p:cNvPr id="534" name="Group 44"/>
          <p:cNvGrpSpPr/>
          <p:nvPr/>
        </p:nvGrpSpPr>
        <p:grpSpPr>
          <a:xfrm>
            <a:off x="-1441785" y="878956"/>
            <a:ext cx="861723" cy="861723"/>
            <a:chOff x="-1" y="-1"/>
            <a:chExt cx="646290" cy="646290"/>
          </a:xfrm>
        </p:grpSpPr>
        <p:sp>
          <p:nvSpPr>
            <p:cNvPr id="532" name="Rectangle 45"/>
            <p:cNvSpPr/>
            <p:nvPr/>
          </p:nvSpPr>
          <p:spPr>
            <a:xfrm>
              <a:off x="-1" y="-1"/>
              <a:ext cx="646290" cy="646290"/>
            </a:xfrm>
            <a:prstGeom prst="rect">
              <a:avLst/>
            </a:prstGeom>
            <a:solidFill>
              <a:srgbClr val="1771EA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 defTabSz="455295">
                <a:defRPr sz="800">
                  <a:solidFill>
                    <a:srgbClr val="FFFFFF"/>
                  </a:solidFill>
                </a:defRPr>
              </a:pPr>
              <a:endParaRPr sz="1065">
                <a:solidFill>
                  <a:srgbClr val="FFFFFF"/>
                </a:solidFill>
              </a:endParaRPr>
            </a:p>
          </p:txBody>
        </p:sp>
        <p:sp>
          <p:nvSpPr>
            <p:cNvPr id="533" name="TextBox 46"/>
            <p:cNvSpPr txBox="1"/>
            <p:nvPr/>
          </p:nvSpPr>
          <p:spPr>
            <a:xfrm>
              <a:off x="0" y="0"/>
              <a:ext cx="336231" cy="459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7" tIns="60957" rIns="60957" bIns="60957" numCol="1" anchor="t">
              <a:spAutoFit/>
            </a:bodyPr>
            <a:lstStyle/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R:23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G:136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B:238</a:t>
              </a:r>
              <a:endParaRPr sz="1065">
                <a:solidFill>
                  <a:srgbClr val="FFFFFF"/>
                </a:solidFill>
              </a:endParaRPr>
            </a:p>
          </p:txBody>
        </p:sp>
      </p:grpSp>
      <p:grpSp>
        <p:nvGrpSpPr>
          <p:cNvPr id="537" name="Group 47"/>
          <p:cNvGrpSpPr/>
          <p:nvPr/>
        </p:nvGrpSpPr>
        <p:grpSpPr>
          <a:xfrm>
            <a:off x="-1441785" y="1828879"/>
            <a:ext cx="861723" cy="861721"/>
            <a:chOff x="-1" y="-1"/>
            <a:chExt cx="646290" cy="646290"/>
          </a:xfrm>
        </p:grpSpPr>
        <p:sp>
          <p:nvSpPr>
            <p:cNvPr id="535" name="Rectangle 48"/>
            <p:cNvSpPr/>
            <p:nvPr/>
          </p:nvSpPr>
          <p:spPr>
            <a:xfrm>
              <a:off x="-1" y="-1"/>
              <a:ext cx="646290" cy="646290"/>
            </a:xfrm>
            <a:prstGeom prst="rect">
              <a:avLst/>
            </a:prstGeom>
            <a:solidFill>
              <a:srgbClr val="25C1FB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 defTabSz="455295">
                <a:defRPr sz="800">
                  <a:solidFill>
                    <a:srgbClr val="FFFFFF"/>
                  </a:solidFill>
                </a:defRPr>
              </a:pPr>
              <a:endParaRPr sz="1065">
                <a:solidFill>
                  <a:srgbClr val="FFFFFF"/>
                </a:solidFill>
              </a:endParaRPr>
            </a:p>
          </p:txBody>
        </p:sp>
        <p:sp>
          <p:nvSpPr>
            <p:cNvPr id="536" name="TextBox 49"/>
            <p:cNvSpPr txBox="1"/>
            <p:nvPr/>
          </p:nvSpPr>
          <p:spPr>
            <a:xfrm>
              <a:off x="0" y="0"/>
              <a:ext cx="336231" cy="459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7" tIns="60957" rIns="60957" bIns="60957" numCol="1" anchor="t">
              <a:spAutoFit/>
            </a:bodyPr>
            <a:lstStyle/>
            <a:p>
              <a:pPr defTabSz="455295">
                <a:defRPr sz="800"/>
              </a:pPr>
              <a:r>
                <a:rPr sz="1065">
                  <a:solidFill>
                    <a:prstClr val="black"/>
                  </a:solidFill>
                </a:rPr>
                <a:t>R:35</a:t>
              </a:r>
              <a:endParaRPr sz="1065">
                <a:solidFill>
                  <a:prstClr val="black"/>
                </a:solidFill>
              </a:endParaRPr>
            </a:p>
            <a:p>
              <a:pPr defTabSz="455295">
                <a:defRPr sz="800"/>
              </a:pPr>
              <a:r>
                <a:rPr sz="1065">
                  <a:solidFill>
                    <a:prstClr val="black"/>
                  </a:solidFill>
                </a:rPr>
                <a:t>G:204</a:t>
              </a:r>
              <a:endParaRPr sz="1065">
                <a:solidFill>
                  <a:prstClr val="black"/>
                </a:solidFill>
              </a:endParaRPr>
            </a:p>
            <a:p>
              <a:pPr defTabSz="455295">
                <a:defRPr sz="800"/>
              </a:pPr>
              <a:r>
                <a:rPr sz="1065">
                  <a:solidFill>
                    <a:prstClr val="black"/>
                  </a:solidFill>
                </a:rPr>
                <a:t>B:252</a:t>
              </a:r>
              <a:endParaRPr sz="1065">
                <a:solidFill>
                  <a:prstClr val="black"/>
                </a:solidFill>
              </a:endParaRPr>
            </a:p>
          </p:txBody>
        </p:sp>
      </p:grpSp>
      <p:grpSp>
        <p:nvGrpSpPr>
          <p:cNvPr id="540" name="Group 50"/>
          <p:cNvGrpSpPr/>
          <p:nvPr/>
        </p:nvGrpSpPr>
        <p:grpSpPr>
          <a:xfrm>
            <a:off x="-1441785" y="2778793"/>
            <a:ext cx="861723" cy="861721"/>
            <a:chOff x="-1" y="-1"/>
            <a:chExt cx="646290" cy="646290"/>
          </a:xfrm>
        </p:grpSpPr>
        <p:sp>
          <p:nvSpPr>
            <p:cNvPr id="538" name="Rectangle 51"/>
            <p:cNvSpPr/>
            <p:nvPr/>
          </p:nvSpPr>
          <p:spPr>
            <a:xfrm>
              <a:off x="-1" y="-1"/>
              <a:ext cx="646290" cy="646290"/>
            </a:xfrm>
            <a:prstGeom prst="rect">
              <a:avLst/>
            </a:prstGeom>
            <a:solidFill>
              <a:srgbClr val="24BEBC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 defTabSz="455295">
                <a:defRPr sz="800">
                  <a:solidFill>
                    <a:srgbClr val="FFFFFF"/>
                  </a:solidFill>
                </a:defRPr>
              </a:pPr>
              <a:endParaRPr sz="1065">
                <a:solidFill>
                  <a:srgbClr val="FFFFFF"/>
                </a:solidFill>
              </a:endParaRPr>
            </a:p>
          </p:txBody>
        </p:sp>
        <p:sp>
          <p:nvSpPr>
            <p:cNvPr id="539" name="TextBox 52"/>
            <p:cNvSpPr txBox="1"/>
            <p:nvPr/>
          </p:nvSpPr>
          <p:spPr>
            <a:xfrm>
              <a:off x="0" y="0"/>
              <a:ext cx="336231" cy="459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7" tIns="60957" rIns="60957" bIns="60957" numCol="1" anchor="t">
              <a:spAutoFit/>
            </a:bodyPr>
            <a:lstStyle/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R:33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G:200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B:200</a:t>
              </a:r>
              <a:endParaRPr sz="1065">
                <a:solidFill>
                  <a:srgbClr val="FFFFFF"/>
                </a:solidFill>
              </a:endParaRPr>
            </a:p>
          </p:txBody>
        </p:sp>
      </p:grpSp>
      <p:sp>
        <p:nvSpPr>
          <p:cNvPr id="541" name="TextBox 58"/>
          <p:cNvSpPr txBox="1"/>
          <p:nvPr/>
        </p:nvSpPr>
        <p:spPr>
          <a:xfrm>
            <a:off x="-1460596" y="4946797"/>
            <a:ext cx="861719" cy="521335"/>
          </a:xfrm>
          <a:prstGeom prst="rect">
            <a:avLst/>
          </a:prstGeom>
          <a:ln w="12700">
            <a:miter lim="400000"/>
          </a:ln>
        </p:spPr>
        <p:txBody>
          <a:bodyPr lIns="60952" tIns="45718" rIns="60952" bIns="45718">
            <a:spAutoFit/>
          </a:bodyPr>
          <a:lstStyle/>
          <a:p>
            <a:pPr defTabSz="455295">
              <a:defRPr sz="700">
                <a:solidFill>
                  <a:srgbClr val="FFFFFF"/>
                </a:solidFill>
              </a:defRPr>
            </a:pPr>
            <a:r>
              <a:rPr sz="935">
                <a:solidFill>
                  <a:srgbClr val="FFFFFF"/>
                </a:solidFill>
              </a:rPr>
              <a:t>中文字体：</a:t>
            </a:r>
            <a:endParaRPr sz="935">
              <a:solidFill>
                <a:srgbClr val="1EA19F"/>
              </a:solidFill>
            </a:endParaRPr>
          </a:p>
          <a:p>
            <a:pPr defTabSz="455295">
              <a:defRPr sz="1400">
                <a:solidFill>
                  <a:srgbClr val="FFFFFF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defRPr>
            </a:pPr>
            <a:r>
              <a:rPr sz="1865">
                <a:solidFill>
                  <a:srgbClr val="FFFFFF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黑体</a:t>
            </a:r>
            <a:endParaRPr sz="1865">
              <a:solidFill>
                <a:srgbClr val="FFFFFF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grpSp>
        <p:nvGrpSpPr>
          <p:cNvPr id="544" name="Group 59"/>
          <p:cNvGrpSpPr/>
          <p:nvPr/>
        </p:nvGrpSpPr>
        <p:grpSpPr>
          <a:xfrm>
            <a:off x="-1441785" y="3728707"/>
            <a:ext cx="861723" cy="861721"/>
            <a:chOff x="-1" y="-1"/>
            <a:chExt cx="646290" cy="646290"/>
          </a:xfrm>
        </p:grpSpPr>
        <p:sp>
          <p:nvSpPr>
            <p:cNvPr id="542" name="Rectangle 60"/>
            <p:cNvSpPr/>
            <p:nvPr/>
          </p:nvSpPr>
          <p:spPr>
            <a:xfrm>
              <a:off x="-1" y="-1"/>
              <a:ext cx="646290" cy="646290"/>
            </a:xfrm>
            <a:prstGeom prst="rect">
              <a:avLst/>
            </a:prstGeom>
            <a:solidFill>
              <a:srgbClr val="9F55FB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ctr">
              <a:noAutofit/>
            </a:bodyPr>
            <a:lstStyle/>
            <a:p>
              <a:pPr algn="ctr" defTabSz="455295">
                <a:defRPr sz="800">
                  <a:solidFill>
                    <a:srgbClr val="FFFFFF"/>
                  </a:solidFill>
                </a:defRPr>
              </a:pPr>
              <a:endParaRPr sz="1065">
                <a:solidFill>
                  <a:srgbClr val="FFFFFF"/>
                </a:solidFill>
              </a:endParaRPr>
            </a:p>
          </p:txBody>
        </p:sp>
        <p:sp>
          <p:nvSpPr>
            <p:cNvPr id="543" name="TextBox 61"/>
            <p:cNvSpPr txBox="1"/>
            <p:nvPr/>
          </p:nvSpPr>
          <p:spPr>
            <a:xfrm>
              <a:off x="0" y="0"/>
              <a:ext cx="336231" cy="459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7" tIns="60957" rIns="60957" bIns="60957" numCol="1" anchor="t">
              <a:spAutoFit/>
            </a:bodyPr>
            <a:lstStyle/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R:176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G:115</a:t>
              </a:r>
              <a:endParaRPr sz="1065">
                <a:solidFill>
                  <a:srgbClr val="FFFFFF"/>
                </a:solidFill>
              </a:endParaRPr>
            </a:p>
            <a:p>
              <a:pPr defTabSz="455295">
                <a:defRPr sz="800">
                  <a:solidFill>
                    <a:srgbClr val="FFFFFF"/>
                  </a:solidFill>
                </a:defRPr>
              </a:pPr>
              <a:r>
                <a:rPr sz="1065">
                  <a:solidFill>
                    <a:srgbClr val="FFFFFF"/>
                  </a:solidFill>
                </a:rPr>
                <a:t>B:252</a:t>
              </a:r>
              <a:endParaRPr sz="1065">
                <a:solidFill>
                  <a:srgbClr val="FFFFFF"/>
                </a:solidFill>
              </a:endParaRPr>
            </a:p>
          </p:txBody>
        </p:sp>
      </p:grpSp>
      <p:sp>
        <p:nvSpPr>
          <p:cNvPr id="545" name="Rectangle 62"/>
          <p:cNvSpPr txBox="1"/>
          <p:nvPr/>
        </p:nvSpPr>
        <p:spPr>
          <a:xfrm>
            <a:off x="-1460597" y="5545259"/>
            <a:ext cx="1027859" cy="563245"/>
          </a:xfrm>
          <a:prstGeom prst="rect">
            <a:avLst/>
          </a:prstGeom>
          <a:ln w="12700">
            <a:miter lim="400000"/>
          </a:ln>
        </p:spPr>
        <p:txBody>
          <a:bodyPr lIns="60952" tIns="45718" rIns="60952" bIns="45718">
            <a:spAutoFit/>
          </a:bodyPr>
          <a:lstStyle/>
          <a:p>
            <a:pPr defTabSz="455295">
              <a:defRPr sz="700">
                <a:solidFill>
                  <a:srgbClr val="FFFFFF"/>
                </a:solidFill>
              </a:defRPr>
            </a:pPr>
            <a:r>
              <a:rPr sz="935">
                <a:solidFill>
                  <a:srgbClr val="FFFFFF"/>
                </a:solidFill>
              </a:rPr>
              <a:t>英文字体：</a:t>
            </a:r>
            <a:endParaRPr sz="935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defTabSz="455295">
              <a:defRPr sz="16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135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Arial</a:t>
            </a:r>
            <a:endParaRPr sz="2135" b="1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4" name="Group 75"/>
          <p:cNvGrpSpPr/>
          <p:nvPr/>
        </p:nvGrpSpPr>
        <p:grpSpPr>
          <a:xfrm>
            <a:off x="-268113" y="278027"/>
            <a:ext cx="182440" cy="5851111"/>
            <a:chOff x="0" y="0"/>
            <a:chExt cx="136829" cy="4388332"/>
          </a:xfrm>
        </p:grpSpPr>
        <p:sp>
          <p:nvSpPr>
            <p:cNvPr id="546" name="Straight Connector 76"/>
            <p:cNvSpPr/>
            <p:nvPr/>
          </p:nvSpPr>
          <p:spPr>
            <a:xfrm flipH="1">
              <a:off x="0" y="1206199"/>
              <a:ext cx="136830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defTabSz="455295"/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549" name="Group 77"/>
            <p:cNvGrpSpPr/>
            <p:nvPr/>
          </p:nvGrpSpPr>
          <p:grpSpPr>
            <a:xfrm>
              <a:off x="0" y="4046288"/>
              <a:ext cx="136830" cy="342045"/>
              <a:chOff x="0" y="0"/>
              <a:chExt cx="136829" cy="342044"/>
            </a:xfrm>
          </p:grpSpPr>
          <p:sp>
            <p:nvSpPr>
              <p:cNvPr id="547" name="Straight Connector 81"/>
              <p:cNvSpPr/>
              <p:nvPr/>
            </p:nvSpPr>
            <p:spPr>
              <a:xfrm flipH="1">
                <a:off x="0" y="342043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Straight Connector 82"/>
              <p:cNvSpPr/>
              <p:nvPr/>
            </p:nvSpPr>
            <p:spPr>
              <a:xfrm flipH="1" flipV="1">
                <a:off x="0" y="-1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2" name="Group 78"/>
            <p:cNvGrpSpPr/>
            <p:nvPr/>
          </p:nvGrpSpPr>
          <p:grpSpPr>
            <a:xfrm>
              <a:off x="0" y="0"/>
              <a:ext cx="136830" cy="864156"/>
              <a:chOff x="0" y="0"/>
              <a:chExt cx="136829" cy="864155"/>
            </a:xfrm>
          </p:grpSpPr>
          <p:sp>
            <p:nvSpPr>
              <p:cNvPr id="550" name="Straight Connector 79"/>
              <p:cNvSpPr/>
              <p:nvPr/>
            </p:nvSpPr>
            <p:spPr>
              <a:xfrm flipH="1">
                <a:off x="0" y="864155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Straight Connector 80"/>
              <p:cNvSpPr/>
              <p:nvPr/>
            </p:nvSpPr>
            <p:spPr>
              <a:xfrm flipH="1" flipV="1">
                <a:off x="0" y="-1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3" name="Straight Connector 93"/>
            <p:cNvSpPr/>
            <p:nvPr/>
          </p:nvSpPr>
          <p:spPr>
            <a:xfrm flipH="1">
              <a:off x="0" y="342044"/>
              <a:ext cx="136830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defTabSz="455295"/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63" name="Group 95"/>
          <p:cNvGrpSpPr/>
          <p:nvPr/>
        </p:nvGrpSpPr>
        <p:grpSpPr>
          <a:xfrm>
            <a:off x="12262553" y="278027"/>
            <a:ext cx="182440" cy="5851111"/>
            <a:chOff x="0" y="0"/>
            <a:chExt cx="136829" cy="4388332"/>
          </a:xfrm>
        </p:grpSpPr>
        <p:sp>
          <p:nvSpPr>
            <p:cNvPr id="555" name="Straight Connector 96"/>
            <p:cNvSpPr/>
            <p:nvPr/>
          </p:nvSpPr>
          <p:spPr>
            <a:xfrm flipH="1">
              <a:off x="0" y="1206199"/>
              <a:ext cx="136830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defTabSz="455295"/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558" name="Group 97"/>
            <p:cNvGrpSpPr/>
            <p:nvPr/>
          </p:nvGrpSpPr>
          <p:grpSpPr>
            <a:xfrm>
              <a:off x="0" y="4046288"/>
              <a:ext cx="136830" cy="342045"/>
              <a:chOff x="0" y="0"/>
              <a:chExt cx="136829" cy="342044"/>
            </a:xfrm>
          </p:grpSpPr>
          <p:sp>
            <p:nvSpPr>
              <p:cNvPr id="556" name="Straight Connector 102"/>
              <p:cNvSpPr/>
              <p:nvPr/>
            </p:nvSpPr>
            <p:spPr>
              <a:xfrm flipH="1">
                <a:off x="0" y="342043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Straight Connector 103"/>
              <p:cNvSpPr/>
              <p:nvPr/>
            </p:nvSpPr>
            <p:spPr>
              <a:xfrm flipH="1" flipV="1">
                <a:off x="0" y="-1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1" name="Group 98"/>
            <p:cNvGrpSpPr/>
            <p:nvPr/>
          </p:nvGrpSpPr>
          <p:grpSpPr>
            <a:xfrm>
              <a:off x="0" y="0"/>
              <a:ext cx="136830" cy="864156"/>
              <a:chOff x="0" y="0"/>
              <a:chExt cx="136829" cy="864155"/>
            </a:xfrm>
          </p:grpSpPr>
          <p:sp>
            <p:nvSpPr>
              <p:cNvPr id="559" name="Straight Connector 100"/>
              <p:cNvSpPr/>
              <p:nvPr/>
            </p:nvSpPr>
            <p:spPr>
              <a:xfrm flipH="1">
                <a:off x="0" y="864155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Straight Connector 101"/>
              <p:cNvSpPr/>
              <p:nvPr/>
            </p:nvSpPr>
            <p:spPr>
              <a:xfrm flipH="1" flipV="1">
                <a:off x="0" y="-1"/>
                <a:ext cx="136830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ysDash"/>
                <a:round/>
              </a:ln>
              <a:effectLst/>
            </p:spPr>
            <p:txBody>
              <a:bodyPr wrap="square" lIns="60957" tIns="60957" rIns="60957" bIns="60957" numCol="1" anchor="t">
                <a:noAutofit/>
              </a:bodyPr>
              <a:lstStyle/>
              <a:p>
                <a:pPr defTabSz="455295"/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2" name="Straight Connector 99"/>
            <p:cNvSpPr/>
            <p:nvPr/>
          </p:nvSpPr>
          <p:spPr>
            <a:xfrm flipH="1">
              <a:off x="0" y="342044"/>
              <a:ext cx="136830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ysDash"/>
              <a:round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 defTabSz="455295"/>
              <a:endParaRPr sz="2400">
                <a:solidFill>
                  <a:prstClr val="black"/>
                </a:solidFill>
              </a:endParaRPr>
            </a:p>
          </p:txBody>
        </p:sp>
      </p:grpSp>
      <p:pic>
        <p:nvPicPr>
          <p:cNvPr id="566" name="图片 3" descr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435779" y="248044"/>
            <a:ext cx="1360405" cy="4512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Text Box 5"/>
          <p:cNvSpPr txBox="1">
            <a:spLocks noChangeArrowheads="1"/>
          </p:cNvSpPr>
          <p:nvPr userDrawn="1"/>
        </p:nvSpPr>
        <p:spPr bwMode="auto">
          <a:xfrm>
            <a:off x="11576584" y="6561240"/>
            <a:ext cx="615416" cy="1638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308610" fontAlgn="base">
              <a:spcBef>
                <a:spcPct val="50000"/>
              </a:spcBef>
              <a:spcAft>
                <a:spcPct val="0"/>
              </a:spcAft>
              <a:defRPr/>
            </a:pPr>
            <a:fld id="{046AD7C7-DE3F-5E43-A3A8-CA80750AE375}" type="slidenum">
              <a:rPr kumimoji="0" lang="en-US" altLang="zh-CN" sz="1065" b="1" kern="0" smtClean="0">
                <a:solidFill>
                  <a:prstClr val="white"/>
                </a:solidFill>
                <a:latin typeface="Arial" panose="020B0604020202020204"/>
                <a:cs typeface="Arial" panose="020B0604020202020204"/>
                <a:sym typeface="Helvetica Neue"/>
              </a:rPr>
            </a:fld>
            <a:endParaRPr kumimoji="0" lang="en-US" altLang="zh-CN" sz="1065" b="1" kern="0" dirty="0">
              <a:solidFill>
                <a:prstClr val="white"/>
              </a:solidFill>
              <a:latin typeface="Arial" panose="020B0604020202020204"/>
              <a:cs typeface="Arial" panose="020B0604020202020204"/>
              <a:sym typeface="Helvetica Neue"/>
            </a:endParaRPr>
          </a:p>
        </p:txBody>
      </p:sp>
      <p:sp>
        <p:nvSpPr>
          <p:cNvPr id="48" name="Text Box 2"/>
          <p:cNvSpPr txBox="1"/>
          <p:nvPr userDrawn="1"/>
        </p:nvSpPr>
        <p:spPr>
          <a:xfrm>
            <a:off x="9251149" y="6558947"/>
            <a:ext cx="2163235" cy="144145"/>
          </a:xfrm>
          <a:prstGeom prst="rect">
            <a:avLst/>
          </a:prstGeom>
          <a:ln w="12700">
            <a:miter lim="400000"/>
          </a:ln>
        </p:spPr>
        <p:txBody>
          <a:bodyPr lIns="8889" tIns="8889" rIns="8889" bIns="8889" anchor="ctr">
            <a:spAutoFit/>
          </a:bodyPr>
          <a:lstStyle/>
          <a:p>
            <a:pPr algn="r" defTabSz="455295">
              <a:lnSpc>
                <a:spcPts val="1000"/>
              </a:lnSpc>
              <a:defRPr sz="700">
                <a:solidFill>
                  <a:srgbClr val="FFFFFF">
                    <a:alpha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9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① </a:t>
            </a:r>
            <a:r>
              <a:rPr sz="935" dirty="0" err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绝密信息</a:t>
            </a:r>
            <a:r>
              <a:rPr sz="9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sz="935" dirty="0" err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严禁泄露</a:t>
            </a:r>
            <a:endParaRPr sz="93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1441783" y="-70959"/>
            <a:ext cx="861717" cy="861717"/>
            <a:chOff x="-1138755" y="0"/>
            <a:chExt cx="646288" cy="646288"/>
          </a:xfrm>
          <a:solidFill>
            <a:srgbClr val="24215F"/>
          </a:solidFill>
        </p:grpSpPr>
        <p:sp>
          <p:nvSpPr>
            <p:cNvPr id="43" name="Rectangle 42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5"/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-1138755" y="0"/>
              <a:ext cx="334467" cy="4387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65" dirty="0">
                  <a:solidFill>
                    <a:schemeClr val="bg1"/>
                  </a:solidFill>
                </a:rPr>
                <a:t>R:</a:t>
              </a:r>
              <a:r>
                <a:rPr lang="en-US" altLang="zh-CN" sz="1065" dirty="0">
                  <a:solidFill>
                    <a:schemeClr val="bg1"/>
                  </a:solidFill>
                </a:rPr>
                <a:t>36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G:</a:t>
              </a:r>
              <a:r>
                <a:rPr lang="en-US" altLang="zh-CN" sz="1065" dirty="0">
                  <a:solidFill>
                    <a:schemeClr val="bg1"/>
                  </a:solidFill>
                </a:rPr>
                <a:t>33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B:</a:t>
              </a:r>
              <a:r>
                <a:rPr lang="en-US" altLang="zh-CN" sz="1065" dirty="0">
                  <a:solidFill>
                    <a:schemeClr val="bg1"/>
                  </a:solidFill>
                </a:rPr>
                <a:t>9</a:t>
              </a:r>
              <a:r>
                <a:rPr lang="en-US" sz="1065" dirty="0">
                  <a:solidFill>
                    <a:schemeClr val="bg1"/>
                  </a:solidFill>
                </a:rPr>
                <a:t>5</a:t>
              </a:r>
              <a:endParaRPr lang="en-US" sz="106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441783" y="878958"/>
            <a:ext cx="861717" cy="861717"/>
            <a:chOff x="-1138755" y="0"/>
            <a:chExt cx="646288" cy="646288"/>
          </a:xfrm>
        </p:grpSpPr>
        <p:sp>
          <p:nvSpPr>
            <p:cNvPr id="46" name="Rectangle 45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1771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5"/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5" dirty="0">
                  <a:solidFill>
                    <a:schemeClr val="bg1"/>
                  </a:solidFill>
                </a:rPr>
                <a:t>R:</a:t>
              </a:r>
              <a:r>
                <a:rPr lang="en-US" altLang="zh-CN" sz="1065" dirty="0">
                  <a:solidFill>
                    <a:schemeClr val="bg1"/>
                  </a:solidFill>
                </a:rPr>
                <a:t>23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G:1</a:t>
              </a:r>
              <a:r>
                <a:rPr lang="en-US" altLang="zh-CN" sz="1065" dirty="0">
                  <a:solidFill>
                    <a:schemeClr val="bg1"/>
                  </a:solidFill>
                </a:rPr>
                <a:t>36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B:</a:t>
              </a:r>
              <a:r>
                <a:rPr lang="en-US" altLang="zh-CN" sz="1065" dirty="0">
                  <a:solidFill>
                    <a:schemeClr val="bg1"/>
                  </a:solidFill>
                </a:rPr>
                <a:t>238</a:t>
              </a:r>
              <a:endParaRPr lang="en-US" sz="106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441783" y="1828874"/>
            <a:ext cx="861717" cy="861717"/>
            <a:chOff x="-1138755" y="0"/>
            <a:chExt cx="646288" cy="646288"/>
          </a:xfrm>
        </p:grpSpPr>
        <p:sp>
          <p:nvSpPr>
            <p:cNvPr id="49" name="Rectangle 48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25C1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5"/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5" dirty="0">
                  <a:solidFill>
                    <a:schemeClr val="tx1"/>
                  </a:solidFill>
                </a:rPr>
                <a:t>R:</a:t>
              </a:r>
              <a:r>
                <a:rPr lang="en-US" altLang="zh-CN" sz="1065" dirty="0">
                  <a:solidFill>
                    <a:schemeClr val="tx1"/>
                  </a:solidFill>
                </a:rPr>
                <a:t>35</a:t>
              </a:r>
              <a:endParaRPr lang="en-US" sz="1065" dirty="0">
                <a:solidFill>
                  <a:schemeClr val="tx1"/>
                </a:solidFill>
              </a:endParaRPr>
            </a:p>
            <a:p>
              <a:r>
                <a:rPr lang="en-US" sz="1065" dirty="0">
                  <a:solidFill>
                    <a:schemeClr val="tx1"/>
                  </a:solidFill>
                </a:rPr>
                <a:t>G:2</a:t>
              </a:r>
              <a:r>
                <a:rPr lang="en-US" altLang="zh-CN" sz="1065" dirty="0">
                  <a:solidFill>
                    <a:schemeClr val="tx1"/>
                  </a:solidFill>
                </a:rPr>
                <a:t>04</a:t>
              </a:r>
              <a:endParaRPr lang="en-US" sz="1065" dirty="0">
                <a:solidFill>
                  <a:schemeClr val="tx1"/>
                </a:solidFill>
              </a:endParaRPr>
            </a:p>
            <a:p>
              <a:r>
                <a:rPr lang="en-US" sz="1065" dirty="0">
                  <a:solidFill>
                    <a:schemeClr val="tx1"/>
                  </a:solidFill>
                </a:rPr>
                <a:t>B:2</a:t>
              </a:r>
              <a:r>
                <a:rPr lang="en-US" altLang="zh-CN" sz="1065" dirty="0">
                  <a:solidFill>
                    <a:schemeClr val="tx1"/>
                  </a:solidFill>
                </a:rPr>
                <a:t>52</a:t>
              </a:r>
              <a:endParaRPr lang="en-US" sz="106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1441783" y="2778790"/>
            <a:ext cx="861717" cy="861717"/>
            <a:chOff x="-1138755" y="0"/>
            <a:chExt cx="646288" cy="646288"/>
          </a:xfrm>
        </p:grpSpPr>
        <p:sp>
          <p:nvSpPr>
            <p:cNvPr id="52" name="Rectangle 51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24BE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5"/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5" dirty="0">
                  <a:solidFill>
                    <a:schemeClr val="bg1"/>
                  </a:solidFill>
                </a:rPr>
                <a:t>R:</a:t>
              </a:r>
              <a:r>
                <a:rPr lang="en-US" altLang="zh-CN" sz="1065" dirty="0">
                  <a:solidFill>
                    <a:schemeClr val="bg1"/>
                  </a:solidFill>
                </a:rPr>
                <a:t>33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G:</a:t>
              </a:r>
              <a:r>
                <a:rPr lang="en-US" altLang="zh-CN" sz="1065" dirty="0">
                  <a:solidFill>
                    <a:schemeClr val="bg1"/>
                  </a:solidFill>
                </a:rPr>
                <a:t>200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B:</a:t>
              </a:r>
              <a:r>
                <a:rPr lang="en-US" altLang="zh-CN" sz="1065" dirty="0">
                  <a:solidFill>
                    <a:schemeClr val="bg1"/>
                  </a:solidFill>
                </a:rPr>
                <a:t>200</a:t>
              </a:r>
              <a:endParaRPr lang="en-US" sz="1065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-1460597" y="4946798"/>
            <a:ext cx="86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35" dirty="0">
                <a:solidFill>
                  <a:schemeClr val="bg1"/>
                </a:solidFill>
              </a:rPr>
              <a:t>中文字体：</a:t>
            </a:r>
            <a:endParaRPr lang="en-US" altLang="zh-CN" sz="935" dirty="0">
              <a:solidFill>
                <a:srgbClr val="1EA19F"/>
              </a:solidFill>
            </a:endParaRPr>
          </a:p>
          <a:p>
            <a:pPr marL="0" marR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5" b="0" i="0" dirty="0">
                <a:solidFill>
                  <a:srgbClr val="FFFFFF"/>
                </a:solidFill>
                <a:latin typeface="Heiti SC Medium"/>
                <a:ea typeface="Heiti SC Medium"/>
                <a:cs typeface="Heiti SC Medium"/>
              </a:rPr>
              <a:t>黑体</a:t>
            </a:r>
            <a:endParaRPr lang="en-US" altLang="zh-CN" sz="1865" b="0" i="0" dirty="0">
              <a:solidFill>
                <a:srgbClr val="FFFFFF"/>
              </a:solidFill>
              <a:latin typeface="Heiti SC Medium"/>
              <a:ea typeface="Heiti SC Medium"/>
              <a:cs typeface="Heiti SC Medium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441783" y="3728703"/>
            <a:ext cx="861717" cy="861717"/>
            <a:chOff x="-1138755" y="0"/>
            <a:chExt cx="646288" cy="646288"/>
          </a:xfrm>
        </p:grpSpPr>
        <p:sp>
          <p:nvSpPr>
            <p:cNvPr id="61" name="Rectangle 60"/>
            <p:cNvSpPr/>
            <p:nvPr userDrawn="1"/>
          </p:nvSpPr>
          <p:spPr>
            <a:xfrm>
              <a:off x="-1138755" y="0"/>
              <a:ext cx="646288" cy="646288"/>
            </a:xfrm>
            <a:prstGeom prst="rect">
              <a:avLst/>
            </a:prstGeom>
            <a:solidFill>
              <a:srgbClr val="9F55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5"/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1138755" y="0"/>
              <a:ext cx="386164" cy="438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5" dirty="0">
                  <a:solidFill>
                    <a:schemeClr val="bg1"/>
                  </a:solidFill>
                </a:rPr>
                <a:t>R:</a:t>
              </a:r>
              <a:r>
                <a:rPr lang="zh-CN" altLang="zh-CN" sz="1065" dirty="0">
                  <a:solidFill>
                    <a:schemeClr val="bg1"/>
                  </a:solidFill>
                </a:rPr>
                <a:t>1</a:t>
              </a:r>
              <a:r>
                <a:rPr lang="en-US" altLang="zh-CN" sz="1065" dirty="0">
                  <a:solidFill>
                    <a:schemeClr val="bg1"/>
                  </a:solidFill>
                </a:rPr>
                <a:t>76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G:</a:t>
              </a:r>
              <a:r>
                <a:rPr lang="zh-CN" altLang="zh-CN" sz="1065" dirty="0">
                  <a:solidFill>
                    <a:schemeClr val="bg1"/>
                  </a:solidFill>
                </a:rPr>
                <a:t>1</a:t>
              </a:r>
              <a:r>
                <a:rPr lang="en-US" altLang="zh-CN" sz="1065" dirty="0">
                  <a:solidFill>
                    <a:schemeClr val="bg1"/>
                  </a:solidFill>
                </a:rPr>
                <a:t>15</a:t>
              </a:r>
              <a:endParaRPr lang="en-US" sz="1065" dirty="0">
                <a:solidFill>
                  <a:schemeClr val="bg1"/>
                </a:solidFill>
              </a:endParaRPr>
            </a:p>
            <a:p>
              <a:r>
                <a:rPr lang="en-US" sz="1065" dirty="0">
                  <a:solidFill>
                    <a:schemeClr val="bg1"/>
                  </a:solidFill>
                </a:rPr>
                <a:t>B:</a:t>
              </a:r>
              <a:r>
                <a:rPr lang="zh-CN" altLang="zh-CN" sz="1065" dirty="0">
                  <a:solidFill>
                    <a:schemeClr val="bg1"/>
                  </a:solidFill>
                </a:rPr>
                <a:t>2</a:t>
              </a:r>
              <a:r>
                <a:rPr lang="en-US" altLang="zh-CN" sz="1065" dirty="0">
                  <a:solidFill>
                    <a:schemeClr val="bg1"/>
                  </a:solidFill>
                </a:rPr>
                <a:t>52</a:t>
              </a:r>
              <a:endParaRPr lang="en-US" sz="1065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-1460597" y="5545254"/>
            <a:ext cx="1027857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35" dirty="0">
                <a:solidFill>
                  <a:schemeClr val="bg1"/>
                </a:solidFill>
              </a:rPr>
              <a:t>英文字体：</a:t>
            </a:r>
            <a:endParaRPr lang="en-US" altLang="zh-CN" sz="935" b="1" i="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US" altLang="zh-CN" sz="2135" b="1" i="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Arial</a:t>
            </a:r>
            <a:endParaRPr lang="en-US" altLang="zh-CN" sz="2135" b="1" i="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-268113" y="278020"/>
            <a:ext cx="182439" cy="5851109"/>
            <a:chOff x="-279703" y="208515"/>
            <a:chExt cx="243417" cy="4388332"/>
          </a:xfrm>
        </p:grpSpPr>
        <p:cxnSp>
          <p:nvCxnSpPr>
            <p:cNvPr id="77" name="Straight Connector 76"/>
            <p:cNvCxnSpPr/>
            <p:nvPr userDrawn="1"/>
          </p:nvCxnSpPr>
          <p:spPr>
            <a:xfrm flipH="1">
              <a:off x="-279703" y="1414714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 userDrawn="1"/>
          </p:nvGrpSpPr>
          <p:grpSpPr>
            <a:xfrm>
              <a:off x="-279703" y="4254803"/>
              <a:ext cx="243417" cy="342044"/>
              <a:chOff x="-243418" y="1063625"/>
              <a:chExt cx="243417" cy="342044"/>
            </a:xfrm>
          </p:grpSpPr>
          <p:cxnSp>
            <p:nvCxnSpPr>
              <p:cNvPr id="82" name="Straight Connector 81"/>
              <p:cNvCxnSpPr/>
              <p:nvPr userDrawn="1"/>
            </p:nvCxnSpPr>
            <p:spPr>
              <a:xfrm flipH="1">
                <a:off x="-243418" y="1405669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 userDrawn="1"/>
          </p:nvGrpSpPr>
          <p:grpSpPr>
            <a:xfrm>
              <a:off x="-279703" y="208515"/>
              <a:ext cx="243417" cy="864155"/>
              <a:chOff x="-243418" y="1063625"/>
              <a:chExt cx="243417" cy="864155"/>
            </a:xfrm>
          </p:grpSpPr>
          <p:cxnSp>
            <p:nvCxnSpPr>
              <p:cNvPr id="80" name="Straight Connector 79"/>
              <p:cNvCxnSpPr/>
              <p:nvPr userDrawn="1"/>
            </p:nvCxnSpPr>
            <p:spPr>
              <a:xfrm flipH="1">
                <a:off x="-243418" y="1927780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 userDrawn="1"/>
          </p:nvCxnSpPr>
          <p:spPr>
            <a:xfrm flipH="1">
              <a:off x="-279703" y="550559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2262554" y="278020"/>
            <a:ext cx="182439" cy="5851109"/>
            <a:chOff x="-279703" y="208515"/>
            <a:chExt cx="243417" cy="4388332"/>
          </a:xfrm>
        </p:grpSpPr>
        <p:cxnSp>
          <p:nvCxnSpPr>
            <p:cNvPr id="97" name="Straight Connector 96"/>
            <p:cNvCxnSpPr/>
            <p:nvPr userDrawn="1"/>
          </p:nvCxnSpPr>
          <p:spPr>
            <a:xfrm flipH="1">
              <a:off x="-279703" y="1414714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 userDrawn="1"/>
          </p:nvGrpSpPr>
          <p:grpSpPr>
            <a:xfrm>
              <a:off x="-279703" y="4254803"/>
              <a:ext cx="243417" cy="342044"/>
              <a:chOff x="-243418" y="1063625"/>
              <a:chExt cx="243417" cy="342044"/>
            </a:xfrm>
          </p:grpSpPr>
          <p:cxnSp>
            <p:nvCxnSpPr>
              <p:cNvPr id="103" name="Straight Connector 102"/>
              <p:cNvCxnSpPr/>
              <p:nvPr userDrawn="1"/>
            </p:nvCxnSpPr>
            <p:spPr>
              <a:xfrm flipH="1">
                <a:off x="-243418" y="1405669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 userDrawn="1"/>
          </p:nvGrpSpPr>
          <p:grpSpPr>
            <a:xfrm>
              <a:off x="-279703" y="208515"/>
              <a:ext cx="243417" cy="864155"/>
              <a:chOff x="-243418" y="1063625"/>
              <a:chExt cx="243417" cy="864155"/>
            </a:xfrm>
          </p:grpSpPr>
          <p:cxnSp>
            <p:nvCxnSpPr>
              <p:cNvPr id="101" name="Straight Connector 100"/>
              <p:cNvCxnSpPr/>
              <p:nvPr userDrawn="1"/>
            </p:nvCxnSpPr>
            <p:spPr>
              <a:xfrm flipH="1">
                <a:off x="-243418" y="1927780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 userDrawn="1"/>
            </p:nvCxnSpPr>
            <p:spPr>
              <a:xfrm flipH="1">
                <a:off x="-243418" y="1063625"/>
                <a:ext cx="243417" cy="0"/>
              </a:xfrm>
              <a:prstGeom prst="line">
                <a:avLst/>
              </a:prstGeom>
              <a:ln w="6350" cmpd="sng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 userDrawn="1"/>
          </p:nvCxnSpPr>
          <p:spPr>
            <a:xfrm flipH="1">
              <a:off x="-279703" y="550559"/>
              <a:ext cx="243417" cy="0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5163" y="296487"/>
            <a:ext cx="11195255" cy="700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163" y="1443784"/>
            <a:ext cx="11195255" cy="4891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09600" rtl="0" eaLnBrk="1" latinLnBrk="0" hangingPunct="1">
        <a:spcBef>
          <a:spcPct val="0"/>
        </a:spcBef>
        <a:buNone/>
        <a:defRPr sz="2135" b="1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609600" rtl="0" eaLnBrk="1" latinLnBrk="0" hangingPunct="1">
        <a:spcBef>
          <a:spcPct val="20000"/>
        </a:spcBef>
        <a:buFont typeface="Arial" panose="020B0604020202020204"/>
        <a:buNone/>
        <a:defRPr sz="2135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09600" indent="0" algn="l" defTabSz="609600" rtl="0" eaLnBrk="1" latinLnBrk="0" hangingPunct="1">
        <a:spcBef>
          <a:spcPct val="20000"/>
        </a:spcBef>
        <a:buFont typeface="Arial" panose="020B0604020202020204"/>
        <a:buNone/>
        <a:defRPr sz="2135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219200" indent="0" algn="l" defTabSz="609600" rtl="0" eaLnBrk="1" latinLnBrk="0" hangingPunct="1">
        <a:spcBef>
          <a:spcPct val="20000"/>
        </a:spcBef>
        <a:buFont typeface="Arial" panose="020B0604020202020204"/>
        <a:buNone/>
        <a:defRPr sz="2135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828800" indent="0" algn="l" defTabSz="609600" rtl="0" eaLnBrk="1" latinLnBrk="0" hangingPunct="1">
        <a:spcBef>
          <a:spcPct val="20000"/>
        </a:spcBef>
        <a:buFont typeface="Arial" panose="020B0604020202020204"/>
        <a:buNone/>
        <a:defRPr sz="2135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438400" indent="0" algn="l" defTabSz="609600" rtl="0" eaLnBrk="1" latinLnBrk="0" hangingPunct="1">
        <a:spcBef>
          <a:spcPct val="20000"/>
        </a:spcBef>
        <a:buFont typeface="Arial" panose="020B0604020202020204"/>
        <a:buNone/>
        <a:defRPr sz="2135" b="0" i="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6280" y="1172845"/>
            <a:ext cx="10574655" cy="35763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48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为谷云</a:t>
            </a:r>
            <a:endParaRPr lang="en-US" altLang="zh-C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457200">
              <a:spcBef>
                <a:spcPct val="0"/>
              </a:spcBef>
            </a:pPr>
            <a:r>
              <a:rPr lang="zh-CN" alt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合同管理</a:t>
            </a:r>
            <a:endParaRPr lang="zh-CN" alt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457200">
              <a:spcBef>
                <a:spcPct val="0"/>
              </a:spcBef>
            </a:pPr>
            <a:r>
              <a:rPr lang="zh-CN" alt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解决方案</a:t>
            </a:r>
            <a:endParaRPr lang="zh-CN" alt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4428866" y="4995796"/>
            <a:ext cx="3149183" cy="594029"/>
          </a:xfrm>
          <a:prstGeom prst="rect">
            <a:avLst/>
          </a:prstGeom>
        </p:spPr>
      </p:pic>
      <p:cxnSp>
        <p:nvCxnSpPr>
          <p:cNvPr id="5" name="直线连接符 19"/>
          <p:cNvCxnSpPr/>
          <p:nvPr/>
        </p:nvCxnSpPr>
        <p:spPr>
          <a:xfrm>
            <a:off x="932838" y="4913047"/>
            <a:ext cx="10947400" cy="9525"/>
          </a:xfrm>
          <a:prstGeom prst="line">
            <a:avLst/>
          </a:prstGeom>
          <a:ln>
            <a:gradFill flip="none" rotWithShape="1">
              <a:gsLst>
                <a:gs pos="10000">
                  <a:schemeClr val="bg1">
                    <a:alpha val="0"/>
                  </a:schemeClr>
                </a:gs>
                <a:gs pos="90000">
                  <a:prstClr val="white">
                    <a:alpha val="0"/>
                  </a:prst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4"/>
          <p:cNvSpPr txBox="1"/>
          <p:nvPr/>
        </p:nvSpPr>
        <p:spPr>
          <a:xfrm>
            <a:off x="629799" y="5427111"/>
            <a:ext cx="3890735" cy="6223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>
              <a:spcBef>
                <a:spcPts val="200"/>
              </a:spcBef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defTabSz="457200">
              <a:lnSpc>
                <a:spcPct val="150000"/>
              </a:lnSpc>
            </a:pPr>
            <a:r>
              <a:rPr lang="zh-CN" altLang="en-US" sz="1200" dirty="0" smtClean="0"/>
              <a:t>鞠志广</a:t>
            </a:r>
            <a:r>
              <a:rPr lang="en-US" altLang="zh-CN" sz="1200" dirty="0" smtClean="0"/>
              <a:t>13151424140</a:t>
            </a:r>
            <a:endParaRPr lang="en-US" altLang="zh-CN" sz="1200" dirty="0" smtClean="0"/>
          </a:p>
          <a:p>
            <a:pPr defTabSz="457200">
              <a:lnSpc>
                <a:spcPct val="150000"/>
              </a:lnSpc>
            </a:pPr>
            <a:r>
              <a:rPr lang="zh-CN" sz="1200" dirty="0" smtClean="0"/>
              <a:t>南京为谷软件科技有限公司</a:t>
            </a:r>
            <a:endParaRPr lang="zh-CN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3450" y="173990"/>
            <a:ext cx="7725410" cy="606425"/>
          </a:xfrm>
        </p:spPr>
        <p:txBody>
          <a:bodyPr anchor="ctr" anchorCtr="0">
            <a:normAutofit/>
          </a:bodyPr>
          <a:lstStyle/>
          <a:p>
            <a:r>
              <a:rPr lang="zh-CN" altLang="en-US" dirty="0" smtClean="0"/>
              <a:t>合同管理</a:t>
            </a:r>
            <a:r>
              <a:rPr lang="zh-CN" altLang="en-US" dirty="0" smtClean="0"/>
              <a:t>产品蓝图</a:t>
            </a:r>
            <a:endParaRPr lang="zh-CN" alt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05105" y="1366520"/>
            <a:ext cx="7901305" cy="4167505"/>
          </a:xfrm>
          <a:prstGeom prst="rect">
            <a:avLst/>
          </a:prstGeom>
          <a:solidFill>
            <a:srgbClr val="003B76">
              <a:lumMod val="40000"/>
              <a:lumOff val="60000"/>
            </a:srgbClr>
          </a:solidFill>
          <a:ln w="28575">
            <a:noFill/>
            <a:prstDash val="sysDash"/>
            <a:round/>
          </a:ln>
          <a:effectLst/>
        </p:spPr>
        <p:txBody>
          <a:bodyPr anchor="t"/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1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合同签订及</a:t>
            </a:r>
            <a:r>
              <a:rPr kumimoji="1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变更</a:t>
            </a:r>
            <a:endParaRPr kumimoji="1" lang="zh-CN" altLang="en-US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276590" y="1323975"/>
            <a:ext cx="3766185" cy="4166870"/>
          </a:xfrm>
          <a:prstGeom prst="rect">
            <a:avLst/>
          </a:prstGeom>
          <a:solidFill>
            <a:srgbClr val="003B76">
              <a:lumMod val="40000"/>
              <a:lumOff val="60000"/>
            </a:srgbClr>
          </a:solidFill>
          <a:ln w="28575">
            <a:noFill/>
            <a:prstDash val="sysDash"/>
            <a:round/>
          </a:ln>
          <a:effectLst/>
        </p:spPr>
        <p:txBody>
          <a:bodyPr anchor="t"/>
          <a:lstStyle>
            <a:defPPr>
              <a:defRPr lang="zh-CN"/>
            </a:defPPr>
            <a:lvl1pPr algn="ctr">
              <a:defRPr kumimoji="1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1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0995" y="1807845"/>
            <a:ext cx="6334760" cy="12420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altLang="zh-CN" sz="1200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70405" y="1916430"/>
            <a:ext cx="1258570" cy="449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 eaLnBrk="0" hangingPunct="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销售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510280" y="1908810"/>
            <a:ext cx="1612900" cy="44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 eaLnBrk="0" hangingPunct="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销售合同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变更单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88820" y="2489835"/>
            <a:ext cx="1239520" cy="44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采购合同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6560" y="3647440"/>
            <a:ext cx="7589520" cy="16383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526665" y="3190240"/>
            <a:ext cx="2287270" cy="378460"/>
          </a:xfrm>
          <a:prstGeom prst="rect">
            <a:avLst/>
          </a:prstGeom>
          <a:noFill/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kumimoji="1" lang="zh-CN" altLang="en-US" sz="2135" b="1" kern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合同预警及</a:t>
            </a:r>
            <a:r>
              <a:rPr kumimoji="1" lang="zh-CN" altLang="en-US" sz="2135" b="1" kern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报表</a:t>
            </a:r>
            <a:endParaRPr kumimoji="1" lang="zh-CN" altLang="en-US" sz="2135" b="1" kern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33095" y="4279900"/>
            <a:ext cx="2218690" cy="36449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销售合同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应收预警表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05740" y="5878830"/>
            <a:ext cx="11837035" cy="600710"/>
          </a:xfrm>
          <a:prstGeom prst="rect">
            <a:avLst/>
          </a:prstGeom>
          <a:solidFill>
            <a:srgbClr val="003B76">
              <a:lumMod val="20000"/>
              <a:lumOff val="80000"/>
            </a:srgbClr>
          </a:solidFill>
          <a:ln w="28575">
            <a:noFill/>
            <a:prstDash val="sysDash"/>
            <a:round/>
          </a:ln>
          <a:effectLst/>
        </p:spPr>
        <p:txBody>
          <a:bodyPr anchor="ctr"/>
          <a:lstStyle>
            <a:defPPr>
              <a:defRPr lang="zh-CN"/>
            </a:defPPr>
            <a:lvl1pPr>
              <a:defRPr kumimoji="1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790940" y="2030730"/>
            <a:ext cx="2735580" cy="728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提供条款的记录，</a:t>
            </a: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明确合同双方的权利和义务。</a:t>
            </a: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971665" y="2464435"/>
            <a:ext cx="1035050" cy="460375"/>
          </a:xfrm>
          <a:prstGeom prst="rect">
            <a:avLst/>
          </a:prstGeom>
          <a:solidFill>
            <a:srgbClr val="BFDFFF"/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pPr algn="ctr"/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按项目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阶段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343025" y="780415"/>
            <a:ext cx="9079865" cy="508635"/>
          </a:xfrm>
          <a:prstGeom prst="rect">
            <a:avLst/>
          </a:prstGeom>
          <a:solidFill>
            <a:srgbClr val="003B76">
              <a:lumMod val="20000"/>
              <a:lumOff val="80000"/>
            </a:srgbClr>
          </a:solidFill>
          <a:ln w="28575">
            <a:noFill/>
            <a:prstDash val="sysDash"/>
            <a:round/>
          </a:ln>
          <a:effectLst/>
        </p:spPr>
        <p:txBody>
          <a:bodyPr anchor="t"/>
          <a:lstStyle>
            <a:defPPr>
              <a:defRPr lang="zh-CN"/>
            </a:defPPr>
            <a:lvl1pPr algn="ctr">
              <a:defRPr kumimoji="1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86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73885" y="882015"/>
            <a:ext cx="1641475" cy="329565"/>
          </a:xfrm>
          <a:prstGeom prst="rect">
            <a:avLst/>
          </a:prstGeom>
          <a:solidFill>
            <a:srgbClr val="D9ECFF"/>
          </a:solidFill>
          <a:ln>
            <a:solidFill>
              <a:srgbClr val="FFFFFF"/>
            </a:solidFill>
          </a:ln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pPr>
              <a:defRPr/>
            </a:pPr>
            <a:r>
              <a:rPr lang="zh-CN" altLang="en-US" sz="133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r>
              <a:rPr lang="zh-CN" altLang="en-US" sz="133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签订</a:t>
            </a:r>
            <a:endParaRPr lang="zh-CN" altLang="en-US" sz="1335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149340" y="882650"/>
            <a:ext cx="1641475" cy="329565"/>
          </a:xfrm>
          <a:prstGeom prst="rect">
            <a:avLst/>
          </a:prstGeom>
          <a:solidFill>
            <a:srgbClr val="D9ECFF"/>
          </a:solidFill>
          <a:ln>
            <a:solidFill>
              <a:srgbClr val="FFFFFF"/>
            </a:solidFill>
          </a:ln>
        </p:spPr>
        <p:txBody>
          <a:bodyPr wrap="square" lIns="48000" rIns="48000" rtlCol="0" anchor="ctr">
            <a:noAutofit/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预警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971665" y="1906905"/>
            <a:ext cx="1035050" cy="441960"/>
          </a:xfrm>
          <a:prstGeom prst="rect">
            <a:avLst/>
          </a:prstGeom>
          <a:solidFill>
            <a:srgbClr val="BFDFFF"/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pPr algn="ctr"/>
            <a:r>
              <a:rPr lang="zh-CN" altLang="en-US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按时间</a:t>
            </a:r>
            <a:endParaRPr lang="zh-CN" altLang="en-US" sz="1335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011295" y="882650"/>
            <a:ext cx="1641475" cy="329565"/>
          </a:xfrm>
          <a:prstGeom prst="rect">
            <a:avLst/>
          </a:prstGeom>
          <a:solidFill>
            <a:srgbClr val="D9ECFF"/>
          </a:solidFill>
          <a:ln>
            <a:solidFill>
              <a:srgbClr val="FFFFFF"/>
            </a:solidFill>
          </a:ln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pPr>
              <a:defRPr/>
            </a:pPr>
            <a:r>
              <a:rPr lang="zh-CN" altLang="en-US" sz="133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r>
              <a:rPr lang="zh-CN" altLang="en-US" sz="1335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变更</a:t>
            </a:r>
            <a:endParaRPr lang="zh-CN" altLang="en-US" sz="1335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16560" y="6010910"/>
            <a:ext cx="1278255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</a:t>
            </a: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en-US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287385" y="883285"/>
            <a:ext cx="1641475" cy="331470"/>
          </a:xfrm>
          <a:prstGeom prst="rect">
            <a:avLst/>
          </a:prstGeom>
          <a:solidFill>
            <a:srgbClr val="D9ECFF"/>
          </a:solidFill>
          <a:ln>
            <a:solidFill>
              <a:srgbClr val="FFFFFF"/>
            </a:solidFill>
          </a:ln>
        </p:spPr>
        <p:txBody>
          <a:bodyPr wrap="square" lIns="48000" rIns="48000" rtlCol="0" anchor="ctr">
            <a:noAutofit/>
          </a:bodyPr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报表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130"/>
          <p:cNvSpPr txBox="1"/>
          <p:nvPr>
            <p:custDataLst>
              <p:tags r:id="rId1"/>
            </p:custDataLst>
          </p:nvPr>
        </p:nvSpPr>
        <p:spPr>
          <a:xfrm>
            <a:off x="4011295" y="3735070"/>
            <a:ext cx="3191510" cy="3644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为谷云</a:t>
            </a:r>
            <a:r>
              <a:rPr lang="en-US" altLang="zh-CN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登陆页面</a:t>
            </a:r>
            <a:r>
              <a:rPr lang="en-US" altLang="zh-CN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预警信息</a:t>
            </a:r>
            <a:endParaRPr lang="zh-CN" altLang="en-US" sz="1335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130"/>
          <p:cNvSpPr txBox="1"/>
          <p:nvPr>
            <p:custDataLst>
              <p:tags r:id="rId2"/>
            </p:custDataLst>
          </p:nvPr>
        </p:nvSpPr>
        <p:spPr>
          <a:xfrm>
            <a:off x="3626485" y="4279900"/>
            <a:ext cx="1710690" cy="36449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销售合同应收预警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24"/>
          <p:cNvSpPr txBox="1"/>
          <p:nvPr>
            <p:custDataLst>
              <p:tags r:id="rId3"/>
            </p:custDataLst>
          </p:nvPr>
        </p:nvSpPr>
        <p:spPr>
          <a:xfrm>
            <a:off x="3522345" y="2489835"/>
            <a:ext cx="1612900" cy="44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采购合同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变更单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122"/>
          <p:cNvSpPr txBox="1"/>
          <p:nvPr/>
        </p:nvSpPr>
        <p:spPr>
          <a:xfrm>
            <a:off x="5404485" y="1906905"/>
            <a:ext cx="1202690" cy="449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 eaLnBrk="0" hangingPunct="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收款计划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22"/>
          <p:cNvSpPr txBox="1"/>
          <p:nvPr/>
        </p:nvSpPr>
        <p:spPr>
          <a:xfrm>
            <a:off x="5405755" y="2475230"/>
            <a:ext cx="1190625" cy="449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 eaLnBrk="0" hangingPunct="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付款计划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430530" y="1929130"/>
            <a:ext cx="1258570" cy="449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 eaLnBrk="0" hangingPunct="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销售合同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类别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22"/>
          <p:cNvSpPr txBox="1"/>
          <p:nvPr/>
        </p:nvSpPr>
        <p:spPr>
          <a:xfrm>
            <a:off x="436245" y="2486025"/>
            <a:ext cx="1258570" cy="449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 eaLnBrk="0" hangingPunct="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采购合同</a:t>
            </a: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类别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29"/>
          <p:cNvSpPr txBox="1"/>
          <p:nvPr/>
        </p:nvSpPr>
        <p:spPr>
          <a:xfrm>
            <a:off x="633095" y="4778375"/>
            <a:ext cx="2219325" cy="36449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采购合同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应付预警表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30"/>
          <p:cNvSpPr txBox="1"/>
          <p:nvPr>
            <p:custDataLst>
              <p:tags r:id="rId4"/>
            </p:custDataLst>
          </p:nvPr>
        </p:nvSpPr>
        <p:spPr>
          <a:xfrm>
            <a:off x="633095" y="3735070"/>
            <a:ext cx="2218055" cy="3644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报表</a:t>
            </a:r>
            <a:endParaRPr lang="zh-CN" altLang="en-US" sz="1335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30"/>
          <p:cNvSpPr txBox="1"/>
          <p:nvPr>
            <p:custDataLst>
              <p:tags r:id="rId5"/>
            </p:custDataLst>
          </p:nvPr>
        </p:nvSpPr>
        <p:spPr>
          <a:xfrm>
            <a:off x="3623945" y="4778375"/>
            <a:ext cx="1713865" cy="36449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采购合同应付预警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30"/>
          <p:cNvSpPr txBox="1"/>
          <p:nvPr>
            <p:custDataLst>
              <p:tags r:id="rId6"/>
            </p:custDataLst>
          </p:nvPr>
        </p:nvSpPr>
        <p:spPr>
          <a:xfrm>
            <a:off x="5878830" y="4279900"/>
            <a:ext cx="1791335" cy="36449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销售合同到期预警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30"/>
          <p:cNvSpPr txBox="1"/>
          <p:nvPr>
            <p:custDataLst>
              <p:tags r:id="rId7"/>
            </p:custDataLst>
          </p:nvPr>
        </p:nvSpPr>
        <p:spPr>
          <a:xfrm>
            <a:off x="5878830" y="4779645"/>
            <a:ext cx="1791335" cy="36449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采购合同到期预警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42"/>
          <p:cNvSpPr txBox="1"/>
          <p:nvPr/>
        </p:nvSpPr>
        <p:spPr>
          <a:xfrm>
            <a:off x="8287385" y="3349625"/>
            <a:ext cx="3754755" cy="20745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6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26"/>
          <p:cNvSpPr txBox="1"/>
          <p:nvPr/>
        </p:nvSpPr>
        <p:spPr>
          <a:xfrm>
            <a:off x="8276590" y="2881630"/>
            <a:ext cx="3764280" cy="467360"/>
          </a:xfrm>
          <a:prstGeom prst="rect">
            <a:avLst/>
          </a:prstGeom>
          <a:noFill/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kumimoji="1" lang="zh-CN" altLang="en-US" sz="2135" b="1" kern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基础资料</a:t>
            </a:r>
            <a:endParaRPr kumimoji="1" lang="zh-CN" altLang="en-US" sz="2135" b="1" kern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30"/>
          <p:cNvSpPr txBox="1"/>
          <p:nvPr>
            <p:custDataLst>
              <p:tags r:id="rId8"/>
            </p:custDataLst>
          </p:nvPr>
        </p:nvSpPr>
        <p:spPr>
          <a:xfrm>
            <a:off x="8341360" y="3497580"/>
            <a:ext cx="930910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类别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30"/>
          <p:cNvSpPr txBox="1"/>
          <p:nvPr>
            <p:custDataLst>
              <p:tags r:id="rId9"/>
            </p:custDataLst>
          </p:nvPr>
        </p:nvSpPr>
        <p:spPr>
          <a:xfrm>
            <a:off x="8343265" y="4531995"/>
            <a:ext cx="929005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商品信息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130"/>
          <p:cNvSpPr txBox="1"/>
          <p:nvPr>
            <p:custDataLst>
              <p:tags r:id="rId10"/>
            </p:custDataLst>
          </p:nvPr>
        </p:nvSpPr>
        <p:spPr>
          <a:xfrm>
            <a:off x="9415780" y="3497580"/>
            <a:ext cx="720090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币别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30"/>
          <p:cNvSpPr txBox="1"/>
          <p:nvPr>
            <p:custDataLst>
              <p:tags r:id="rId11"/>
            </p:custDataLst>
          </p:nvPr>
        </p:nvSpPr>
        <p:spPr>
          <a:xfrm>
            <a:off x="10284460" y="3497580"/>
            <a:ext cx="811530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供应商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130"/>
          <p:cNvSpPr txBox="1"/>
          <p:nvPr>
            <p:custDataLst>
              <p:tags r:id="rId12"/>
            </p:custDataLst>
          </p:nvPr>
        </p:nvSpPr>
        <p:spPr>
          <a:xfrm>
            <a:off x="8343265" y="4018915"/>
            <a:ext cx="929005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档案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130"/>
          <p:cNvSpPr txBox="1"/>
          <p:nvPr>
            <p:custDataLst>
              <p:tags r:id="rId13"/>
            </p:custDataLst>
          </p:nvPr>
        </p:nvSpPr>
        <p:spPr>
          <a:xfrm>
            <a:off x="8341360" y="5010150"/>
            <a:ext cx="3658235" cy="39243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采购合同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预算控制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130"/>
          <p:cNvSpPr txBox="1"/>
          <p:nvPr>
            <p:custDataLst>
              <p:tags r:id="rId14"/>
            </p:custDataLst>
          </p:nvPr>
        </p:nvSpPr>
        <p:spPr>
          <a:xfrm>
            <a:off x="11247755" y="3497580"/>
            <a:ext cx="751205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客户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130"/>
          <p:cNvSpPr txBox="1"/>
          <p:nvPr>
            <p:custDataLst>
              <p:tags r:id="rId15"/>
            </p:custDataLst>
          </p:nvPr>
        </p:nvSpPr>
        <p:spPr>
          <a:xfrm>
            <a:off x="10284460" y="4018915"/>
            <a:ext cx="811530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业务员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130"/>
          <p:cNvSpPr txBox="1"/>
          <p:nvPr>
            <p:custDataLst>
              <p:tags r:id="rId16"/>
            </p:custDataLst>
          </p:nvPr>
        </p:nvSpPr>
        <p:spPr>
          <a:xfrm>
            <a:off x="9415780" y="4018915"/>
            <a:ext cx="720090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部门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56705" y="2232025"/>
            <a:ext cx="391795" cy="3352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32" name="TextBox 126"/>
          <p:cNvSpPr txBox="1"/>
          <p:nvPr/>
        </p:nvSpPr>
        <p:spPr>
          <a:xfrm>
            <a:off x="8278495" y="1333500"/>
            <a:ext cx="3764280" cy="530860"/>
          </a:xfrm>
          <a:prstGeom prst="rect">
            <a:avLst/>
          </a:prstGeom>
          <a:noFill/>
        </p:spPr>
        <p:txBody>
          <a:bodyPr wrap="square" lIns="48000" rIns="48000" rtlCol="0" anchor="ctr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kumimoji="1" lang="zh-CN" altLang="en-US" sz="2135" b="1" kern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r>
              <a:rPr kumimoji="1" lang="zh-CN" altLang="en-US" sz="2135" b="1" kern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条款</a:t>
            </a:r>
            <a:endParaRPr kumimoji="1" lang="zh-CN" altLang="en-US" sz="2135" b="1" kern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006715" y="2232025"/>
            <a:ext cx="716280" cy="3352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34" name="TextBox 130"/>
          <p:cNvSpPr txBox="1"/>
          <p:nvPr>
            <p:custDataLst>
              <p:tags r:id="rId17"/>
            </p:custDataLst>
          </p:nvPr>
        </p:nvSpPr>
        <p:spPr>
          <a:xfrm>
            <a:off x="9415780" y="4510405"/>
            <a:ext cx="929005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档案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130"/>
          <p:cNvSpPr txBox="1"/>
          <p:nvPr>
            <p:custDataLst>
              <p:tags r:id="rId18"/>
            </p:custDataLst>
          </p:nvPr>
        </p:nvSpPr>
        <p:spPr>
          <a:xfrm>
            <a:off x="10490200" y="4510405"/>
            <a:ext cx="929005" cy="398780"/>
          </a:xfrm>
          <a:prstGeom prst="rect">
            <a:avLst/>
          </a:prstGeom>
          <a:solidFill>
            <a:srgbClr val="D9ECFF"/>
          </a:solidFill>
        </p:spPr>
        <p:txBody>
          <a:bodyPr wrap="square" lIns="48000" rIns="48000" rtlCol="0" anchor="ctr" anchorCtr="0">
            <a:noAutofit/>
          </a:bodyPr>
          <a:lstStyle>
            <a:defPPr>
              <a:defRPr lang="zh-CN"/>
            </a:defPPr>
            <a:lvl1pPr algn="ctr">
              <a:defRPr sz="1000"/>
            </a:lvl1pPr>
          </a:lstStyle>
          <a:p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合同</a:t>
            </a:r>
            <a:r>
              <a:rPr lang="zh-CN" altLang="en-US" sz="1335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条款</a:t>
            </a:r>
            <a:endParaRPr lang="zh-CN" altLang="en-US" sz="1335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166"/>
          <p:cNvSpPr txBox="1"/>
          <p:nvPr/>
        </p:nvSpPr>
        <p:spPr>
          <a:xfrm>
            <a:off x="2244090" y="6010910"/>
            <a:ext cx="1278255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采购管理</a:t>
            </a:r>
            <a:endParaRPr lang="zh-CN" altLang="en-US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166"/>
          <p:cNvSpPr txBox="1"/>
          <p:nvPr/>
        </p:nvSpPr>
        <p:spPr>
          <a:xfrm>
            <a:off x="4011295" y="6010910"/>
            <a:ext cx="1278255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库存管理</a:t>
            </a:r>
            <a:endParaRPr lang="zh-CN" altLang="en-US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166"/>
          <p:cNvSpPr txBox="1"/>
          <p:nvPr/>
        </p:nvSpPr>
        <p:spPr>
          <a:xfrm>
            <a:off x="5770245" y="6010910"/>
            <a:ext cx="1278255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应收应付</a:t>
            </a:r>
            <a:endParaRPr lang="zh-CN" altLang="en-US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166"/>
          <p:cNvSpPr txBox="1"/>
          <p:nvPr/>
        </p:nvSpPr>
        <p:spPr>
          <a:xfrm>
            <a:off x="7575550" y="6010910"/>
            <a:ext cx="1278255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en-US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166"/>
          <p:cNvSpPr txBox="1"/>
          <p:nvPr/>
        </p:nvSpPr>
        <p:spPr>
          <a:xfrm>
            <a:off x="9415780" y="6010910"/>
            <a:ext cx="1247140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CRM</a:t>
            </a:r>
            <a:endParaRPr lang="en-US" altLang="zh-CN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66"/>
          <p:cNvSpPr txBox="1"/>
          <p:nvPr/>
        </p:nvSpPr>
        <p:spPr>
          <a:xfrm flipH="1">
            <a:off x="11095990" y="6010910"/>
            <a:ext cx="755650" cy="3359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4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........</a:t>
            </a:r>
            <a:endParaRPr lang="en-US" altLang="zh-CN" sz="1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809115" y="168275"/>
            <a:ext cx="8545830" cy="75501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600" dirty="0"/>
              <a:t>销售合同</a:t>
            </a:r>
            <a:r>
              <a:rPr lang="zh-CN" altLang="en-US" sz="3600" dirty="0"/>
              <a:t>类别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222250" y="1659890"/>
            <a:ext cx="11203305" cy="42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销售合同流程为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：销售合同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》销售订单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》销售出库流程等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1640" y="922655"/>
            <a:ext cx="9166860" cy="650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42900" defTabSz="457200" fontAlgn="auto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合同类别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根据不同对应的业务，流程不同；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支持多场景实现合同管理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zh-CN" altLang="en-US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890" y="1085215"/>
            <a:ext cx="2698750" cy="35179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400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业务</a:t>
            </a: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流程说明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464" y="922988"/>
            <a:ext cx="816581" cy="45719"/>
            <a:chOff x="5697319" y="840005"/>
            <a:chExt cx="1319949" cy="46299"/>
          </a:xfrm>
        </p:grpSpPr>
        <p:sp>
          <p:nvSpPr>
            <p:cNvPr id="11" name="矩形 10"/>
            <p:cNvSpPr/>
            <p:nvPr/>
          </p:nvSpPr>
          <p:spPr>
            <a:xfrm>
              <a:off x="6157953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8587" y="840005"/>
              <a:ext cx="398681" cy="46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97319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22250" y="2306955"/>
            <a:ext cx="11203940" cy="410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项目合同流程为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：项目合同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》收入发票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》收款单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615" y="2931160"/>
            <a:ext cx="11203940" cy="1301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代客下单合同流程为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、代客下单合同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》供应商后台下单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》付款单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》供应商开发票给本公司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、代客下单合同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》出库单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销售发票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》收款单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、供应商后台下单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》分成单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》分成开票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向供应商开票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》收款单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向供应商收款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2250" y="4446905"/>
            <a:ext cx="11203940" cy="4083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客户自付费合同流程为：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客户自下单合同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》分成单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…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》分成发票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向供应商开票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)…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》收款单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向供应商收款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2250" y="5059045"/>
            <a:ext cx="11203940" cy="417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维保合同流程为：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销售合同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》销售出库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1615" y="5670550"/>
            <a:ext cx="11203940" cy="10306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框架合同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单价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流程为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框架销售合同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单价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)…&gt;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非框架销售合同，只能下推非框架合同，不能超过框架合同的单价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金额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流程为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框架销售合同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金额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)…&gt;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非框架销售合同，只能下推非框架采购合同，并且累计下推不能超过框架合同总金额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809115" y="168275"/>
            <a:ext cx="8545830" cy="75501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600" dirty="0"/>
              <a:t>采购合同</a:t>
            </a:r>
            <a:r>
              <a:rPr lang="zh-CN" altLang="en-US" sz="3600" dirty="0"/>
              <a:t>类别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296545" y="2009140"/>
            <a:ext cx="11203305" cy="4914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 anchor="ctr" anchorCtr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采购合同流程为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：采购合同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》采购订单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采购入库流程等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545" y="1483360"/>
            <a:ext cx="757745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42900" defTabSz="457200" fontAlgn="auto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合同类别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根据不同对应的业务，流程不同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支持多场景实现合同管理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zh-CN" altLang="en-US" sz="1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205" y="1085215"/>
            <a:ext cx="2698750" cy="35179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400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业务</a:t>
            </a: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流程说明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464" y="922988"/>
            <a:ext cx="816581" cy="45719"/>
            <a:chOff x="5697319" y="840005"/>
            <a:chExt cx="1319949" cy="46299"/>
          </a:xfrm>
        </p:grpSpPr>
        <p:sp>
          <p:nvSpPr>
            <p:cNvPr id="11" name="矩形 10"/>
            <p:cNvSpPr/>
            <p:nvPr/>
          </p:nvSpPr>
          <p:spPr>
            <a:xfrm>
              <a:off x="6157953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8587" y="840005"/>
              <a:ext cx="398681" cy="46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97319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95910" y="2844800"/>
            <a:ext cx="11203940" cy="6432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 anchor="ctr" anchorCtr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项目采购合同流程为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：项目采购合同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》成本发票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付款单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5910" y="3832225"/>
            <a:ext cx="11203940" cy="10845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 anchor="ctr" anchorCtr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框架采购合同（单价）：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单价必录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，不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校验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数量，框架采购合同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单价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)---&gt;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非框架采购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采购单价不能超过框架协议的单价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5910" y="5260975"/>
            <a:ext cx="11203940" cy="12636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 anchor="ctr" anchorCtr="0">
            <a:noAutofit/>
          </a:bodyPr>
          <a:lstStyle/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框架采购合同（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金额）：</a:t>
            </a:r>
            <a:endParaRPr lang="zh-CN" altLang="en-US" sz="1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价税合计必录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，不校验录入数量，框架采购合同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金额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)---&gt;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非框架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采购合同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algn="l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累计下推不能超过框架合同总金额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809115" y="305435"/>
            <a:ext cx="8545830" cy="61722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50495" y="1238885"/>
            <a:ext cx="3655695" cy="16656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客户自付费流程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合同类别选择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客户自下单合同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71925" y="305435"/>
            <a:ext cx="4034790" cy="5035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400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业务场景</a:t>
            </a: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应用说明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464" y="922988"/>
            <a:ext cx="816581" cy="45719"/>
            <a:chOff x="5697319" y="840005"/>
            <a:chExt cx="1319949" cy="46299"/>
          </a:xfrm>
        </p:grpSpPr>
        <p:sp>
          <p:nvSpPr>
            <p:cNvPr id="11" name="矩形 10"/>
            <p:cNvSpPr/>
            <p:nvPr/>
          </p:nvSpPr>
          <p:spPr>
            <a:xfrm>
              <a:off x="6157953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8587" y="840005"/>
              <a:ext cx="398681" cy="46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97319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1130" y="3429635"/>
            <a:ext cx="3904615" cy="32143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维保合同流程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342900" algn="l" defTabSz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合同类别选择</a:t>
            </a:r>
            <a:r>
              <a:rPr lang="en-US" altLang="zh-CN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维保合同</a:t>
            </a:r>
            <a:r>
              <a:rPr lang="en-US" altLang="zh-CN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类</a:t>
            </a:r>
            <a:endParaRPr lang="zh-CN" altLang="en-US" sz="1600" dirty="0" smtClean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342900" algn="l" defTabSz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维保合同中关联客户的产品档案，显示产品当前保修期，可维护延保到期日</a:t>
            </a:r>
            <a:endParaRPr lang="zh-CN" altLang="en-US" sz="1600" dirty="0" smtClean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342900" algn="l" defTabSz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维保合同审核后将更新客户对应产品档案的保修到期日</a:t>
            </a:r>
            <a:endParaRPr lang="zh-CN" altLang="en-US" sz="1600" dirty="0" smtClean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342900" algn="l" defTabSz="45720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维保合同可下推销售出库单，进行后续出库、收款业务</a:t>
            </a:r>
            <a:endParaRPr lang="zh-CN" altLang="en-US" sz="1600" dirty="0" smtClean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21051"/>
          <a:stretch>
            <a:fillRect/>
          </a:stretch>
        </p:blipFill>
        <p:spPr>
          <a:xfrm>
            <a:off x="4055745" y="1847215"/>
            <a:ext cx="7689850" cy="1414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745" y="1121410"/>
            <a:ext cx="7689850" cy="7258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45" y="3429000"/>
            <a:ext cx="7801610" cy="32880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809115" y="305435"/>
            <a:ext cx="8545830" cy="61722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82245" y="1200150"/>
            <a:ext cx="2934970" cy="54013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采购、销售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）框架合同：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一般是约定长期合作规则、价格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/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总额，不直接锁定具体交付数量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）场景的共同特点是：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合作周期长、需求波动大、需要先锁定价格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/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总额规则，再分批执行，完美契合框架合同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“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不直接执行、需通过承接具体合同履行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的特性。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）需注意：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框架合同一般不能直接执行，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需要</a:t>
            </a:r>
            <a:r>
              <a:rPr lang="zh-CN" altLang="en-US" sz="1600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通过承接具体</a:t>
            </a:r>
            <a:r>
              <a:rPr lang="zh-CN" altLang="en-US" sz="1600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非框架合同</a:t>
            </a:r>
            <a:r>
              <a:rPr lang="zh-CN" altLang="en-US" sz="1600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来完成后续履行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01695" y="305435"/>
            <a:ext cx="5389245" cy="5035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400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业务场景</a:t>
            </a: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 b="1" kern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框架合同</a:t>
            </a:r>
            <a:r>
              <a:rPr lang="en-US" altLang="zh-CN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应用说明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464" y="922988"/>
            <a:ext cx="816581" cy="45719"/>
            <a:chOff x="5697319" y="840005"/>
            <a:chExt cx="1319949" cy="46299"/>
          </a:xfrm>
        </p:grpSpPr>
        <p:sp>
          <p:nvSpPr>
            <p:cNvPr id="11" name="矩形 10"/>
            <p:cNvSpPr/>
            <p:nvPr/>
          </p:nvSpPr>
          <p:spPr>
            <a:xfrm>
              <a:off x="6157953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8587" y="840005"/>
              <a:ext cx="398681" cy="46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97319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</p:grpSp>
      <p:graphicFrame>
        <p:nvGraphicFramePr>
          <p:cNvPr id="2" name="表格 1"/>
          <p:cNvGraphicFramePr/>
          <p:nvPr/>
        </p:nvGraphicFramePr>
        <p:xfrm>
          <a:off x="3194050" y="1203960"/>
          <a:ext cx="7992745" cy="122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460"/>
                <a:gridCol w="2738120"/>
                <a:gridCol w="3987165"/>
              </a:tblGrid>
              <a:tr h="433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合同类型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核心约束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典型场景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单价型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单价必录，数量不限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原材料采购、服务外包、物流运输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127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金额型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价税合计必录，数量不限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渠道分销、年度包干服务、项目总包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0" y="2564765"/>
            <a:ext cx="7088505" cy="376110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681095" y="2564765"/>
            <a:ext cx="7506335" cy="376110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215130" y="2564765"/>
            <a:ext cx="7077075" cy="3761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660" y="2564765"/>
            <a:ext cx="7134225" cy="37788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560" y="2564765"/>
            <a:ext cx="7200265" cy="37712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050" y="2564765"/>
            <a:ext cx="7526020" cy="370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809115" y="305435"/>
            <a:ext cx="8545830" cy="61722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600" dirty="0"/>
              <a:t>合同</a:t>
            </a:r>
            <a:r>
              <a:rPr lang="zh-CN" altLang="en-US" sz="3600" dirty="0"/>
              <a:t>变更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0" y="1517650"/>
            <a:ext cx="3248660" cy="513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销售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采购合同变更单：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）合同签订后，因各种原因（如客户需求变更、企业自身情况变化等）需要对合同内容进行修改时，所出具的记录变更内容的单据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）可以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对合同中的内容进行新增、修改、删除分录等处理，变更内容保存、审核、生效后，不允许反审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删除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）调整内容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会同步到合同中，并更新合同版本；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）同时在合同变更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履历中，详细记录合同变更信息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130" y="1076960"/>
            <a:ext cx="2580005" cy="440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400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功能说明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464" y="922988"/>
            <a:ext cx="816581" cy="45719"/>
            <a:chOff x="5697319" y="840005"/>
            <a:chExt cx="1319949" cy="46299"/>
          </a:xfrm>
        </p:grpSpPr>
        <p:sp>
          <p:nvSpPr>
            <p:cNvPr id="11" name="矩形 10"/>
            <p:cNvSpPr/>
            <p:nvPr/>
          </p:nvSpPr>
          <p:spPr>
            <a:xfrm>
              <a:off x="6157953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8587" y="840005"/>
              <a:ext cx="398681" cy="46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97319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2480" y="1076960"/>
            <a:ext cx="8439785" cy="4652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685" y="1246505"/>
            <a:ext cx="8440420" cy="46526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40" y="1517650"/>
            <a:ext cx="8332470" cy="4594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945" y="2328545"/>
            <a:ext cx="8000365" cy="38881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809115" y="305435"/>
            <a:ext cx="8545830" cy="61722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600" dirty="0"/>
              <a:t>收付款计划及</a:t>
            </a:r>
            <a:r>
              <a:rPr lang="zh-CN" altLang="en-US" sz="3600" dirty="0"/>
              <a:t>预警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0" y="1517650"/>
            <a:ext cx="2730500" cy="513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按项目阶段设置的前提：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合同基本信息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项目字段的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录入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销售合同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可以按时间或者项目阶段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出具收款计划及相应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报表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采购合同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可以按时间或者项目阶段设置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出具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付款计划及相应报表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defTabSz="2044700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130" y="1076960"/>
            <a:ext cx="2580005" cy="440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400"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功能说明</a:t>
            </a:r>
            <a:endParaRPr lang="zh-CN" altLang="en-US" sz="200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464" y="922988"/>
            <a:ext cx="816581" cy="45719"/>
            <a:chOff x="5697319" y="840005"/>
            <a:chExt cx="1319949" cy="46299"/>
          </a:xfrm>
        </p:grpSpPr>
        <p:sp>
          <p:nvSpPr>
            <p:cNvPr id="11" name="矩形 10"/>
            <p:cNvSpPr/>
            <p:nvPr/>
          </p:nvSpPr>
          <p:spPr>
            <a:xfrm>
              <a:off x="6157953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8587" y="840005"/>
              <a:ext cx="398681" cy="46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97319" y="840005"/>
              <a:ext cx="398681" cy="46299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4F1FF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3715" y="1076960"/>
            <a:ext cx="7788910" cy="3836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5" y="1076960"/>
            <a:ext cx="7106285" cy="3883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715" y="1877060"/>
            <a:ext cx="8693785" cy="3891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15" y="2407920"/>
            <a:ext cx="8693785" cy="40601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240" y="2825115"/>
            <a:ext cx="8684260" cy="3923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1793631"/>
            <a:ext cx="388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Thank you!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TI3YzY2MjUyYTg3NWQzZjNiYjU1MmQ5ZTgzYWVmY2EifQ=="/>
  <p:tag name="KSO_WPP_MARK_KEY" val="da8df08b-bae3-4c69-b83d-f9479ab29c9c"/>
  <p:tag name="commondata" val="eyJoZGlkIjoiNTJjZmJmMmU1NzdjOGRjNjY3YzUxYzgxNWFmMzUwNz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宽屏</PresentationFormat>
  <Paragraphs>211</Paragraphs>
  <Slides>9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Heiti SC Medium</vt:lpstr>
      <vt:lpstr>Arial</vt:lpstr>
      <vt:lpstr>微软雅黑</vt:lpstr>
      <vt:lpstr>Microsoft YaHei Bold</vt:lpstr>
      <vt:lpstr>Segoe Print</vt:lpstr>
      <vt:lpstr>Helvetica Neue</vt:lpstr>
      <vt:lpstr>Verdana</vt:lpstr>
      <vt:lpstr>MS PGothic</vt:lpstr>
      <vt:lpstr>Helvetica Neue</vt:lpstr>
      <vt:lpstr>Calibri</vt:lpstr>
      <vt:lpstr>Goudy Old Style</vt:lpstr>
      <vt:lpstr>Helvetica Neue UltraLight</vt:lpstr>
      <vt:lpstr>Arial Narrow</vt:lpstr>
      <vt:lpstr>Microsoft YaHei Bold</vt:lpstr>
      <vt:lpstr>Heiti SC Medium</vt:lpstr>
      <vt:lpstr>Arial Black</vt:lpstr>
      <vt:lpstr>Arial Unicode MS</vt:lpstr>
      <vt:lpstr>Office 主题​​</vt:lpstr>
      <vt:lpstr>PowerPoint 演示文稿</vt:lpstr>
      <vt:lpstr>合同管理产品蓝图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庄涵钰~</cp:lastModifiedBy>
  <cp:revision>646</cp:revision>
  <dcterms:created xsi:type="dcterms:W3CDTF">2016-09-07T11:34:00Z</dcterms:created>
  <dcterms:modified xsi:type="dcterms:W3CDTF">2026-06-08T09:12:07Z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FF7EDB673015462380CB15FDFB7508B1_13</vt:lpwstr>
  </property>
</Properties>
</file>